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Bebas Neue" panose="020B0606020202050201" pitchFamily="34" charset="0"/>
      <p:regular r:id="rId27"/>
    </p:embeddedFont>
    <p:embeddedFont>
      <p:font typeface="Fjalla One" panose="02000506040000020004" pitchFamily="2" charset="0"/>
      <p:regular r:id="rId28"/>
    </p:embeddedFont>
    <p:embeddedFont>
      <p:font typeface="Nunito Light" pitchFamily="2" charset="0"/>
      <p:regular r:id="rId29"/>
      <p:italic r:id="rId30"/>
    </p:embeddedFont>
    <p:embeddedFont>
      <p:font typeface="Oxygen" panose="02000503000000000000" pitchFamily="2" charset="0"/>
      <p:regular r:id="rId31"/>
      <p:bold r:id="rId32"/>
    </p:embeddedFont>
    <p:embeddedFont>
      <p:font typeface="Roboto Condensed Light" panose="02000000000000000000" pitchFamily="2"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ee2316a7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ee2316a7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488d9ef46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6488d9ef46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488d9ef46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6488d9ef46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488d9ef46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488d9ef46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6488d9ef46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6488d9ef46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488d9ef46_2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6488d9ef46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488d9ef46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488d9ef46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6488d9ef46_2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6488d9ef46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6488d9ef46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6488d9ef46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488d9ef46_2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6488d9ef46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488d9ef46_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6488d9ef46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488d9ef4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488d9e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6488d9ef4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6488d9ef4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488d9ef4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488d9ef4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d0bd777542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d0bd777542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6488d9ef46_2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6488d9ef46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48a9b0c7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48a9b0c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48a9b0c7f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648a9b0c7f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d0bd77754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d0bd77754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96a1ea5f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a96a1ea5f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6488d9ef46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6488d9ef46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96a1ea5f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a96a1ea5f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488d9ef46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488d9ef4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0" name="Google Shape;10;p2"/>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62075" y="1017900"/>
            <a:ext cx="6350100" cy="22257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62075" y="3436788"/>
            <a:ext cx="2587800" cy="68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3" name="Google Shape;13;p2"/>
          <p:cNvPicPr preferRelativeResize="0"/>
          <p:nvPr/>
        </p:nvPicPr>
        <p:blipFill>
          <a:blip r:embed="rId3">
            <a:alphaModFix/>
          </a:blip>
          <a:stretch>
            <a:fillRect/>
          </a:stretch>
        </p:blipFill>
        <p:spPr>
          <a:xfrm rot="-3516800">
            <a:off x="7092964" y="1700170"/>
            <a:ext cx="2910121" cy="2910076"/>
          </a:xfrm>
          <a:prstGeom prst="rect">
            <a:avLst/>
          </a:prstGeom>
          <a:noFill/>
          <a:ln>
            <a:noFill/>
          </a:ln>
        </p:spPr>
      </p:pic>
      <p:pic>
        <p:nvPicPr>
          <p:cNvPr id="14" name="Google Shape;14;p2"/>
          <p:cNvPicPr preferRelativeResize="0"/>
          <p:nvPr/>
        </p:nvPicPr>
        <p:blipFill>
          <a:blip r:embed="rId4">
            <a:alphaModFix/>
          </a:blip>
          <a:stretch>
            <a:fillRect/>
          </a:stretch>
        </p:blipFill>
        <p:spPr>
          <a:xfrm rot="-1997547">
            <a:off x="6730890" y="2747979"/>
            <a:ext cx="2980418" cy="2980418"/>
          </a:xfrm>
          <a:prstGeom prst="rect">
            <a:avLst/>
          </a:prstGeom>
          <a:noFill/>
          <a:ln>
            <a:noFill/>
          </a:ln>
        </p:spPr>
      </p:pic>
      <p:pic>
        <p:nvPicPr>
          <p:cNvPr id="15" name="Google Shape;15;p2"/>
          <p:cNvPicPr preferRelativeResize="0"/>
          <p:nvPr/>
        </p:nvPicPr>
        <p:blipFill>
          <a:blip r:embed="rId5">
            <a:alphaModFix/>
          </a:blip>
          <a:stretch>
            <a:fillRect/>
          </a:stretch>
        </p:blipFill>
        <p:spPr>
          <a:xfrm rot="5875129">
            <a:off x="-556585" y="-897907"/>
            <a:ext cx="2468789" cy="2468792"/>
          </a:xfrm>
          <a:prstGeom prst="rect">
            <a:avLst/>
          </a:prstGeom>
          <a:noFill/>
          <a:ln>
            <a:noFill/>
          </a:ln>
        </p:spPr>
      </p:pic>
      <p:pic>
        <p:nvPicPr>
          <p:cNvPr id="16" name="Google Shape;16;p2"/>
          <p:cNvPicPr preferRelativeResize="0"/>
          <p:nvPr/>
        </p:nvPicPr>
        <p:blipFill>
          <a:blip r:embed="rId6">
            <a:alphaModFix/>
          </a:blip>
          <a:stretch>
            <a:fillRect/>
          </a:stretch>
        </p:blipFill>
        <p:spPr>
          <a:xfrm>
            <a:off x="8272261" y="4008277"/>
            <a:ext cx="763625" cy="664025"/>
          </a:xfrm>
          <a:prstGeom prst="rect">
            <a:avLst/>
          </a:prstGeom>
          <a:noFill/>
          <a:ln>
            <a:noFill/>
          </a:ln>
        </p:spPr>
      </p:pic>
      <p:pic>
        <p:nvPicPr>
          <p:cNvPr id="17" name="Google Shape;17;p2"/>
          <p:cNvPicPr preferRelativeResize="0"/>
          <p:nvPr/>
        </p:nvPicPr>
        <p:blipFill>
          <a:blip r:embed="rId6">
            <a:alphaModFix/>
          </a:blip>
          <a:stretch>
            <a:fillRect/>
          </a:stretch>
        </p:blipFill>
        <p:spPr>
          <a:xfrm>
            <a:off x="134786" y="4416502"/>
            <a:ext cx="763625" cy="664025"/>
          </a:xfrm>
          <a:prstGeom prst="rect">
            <a:avLst/>
          </a:prstGeom>
          <a:noFill/>
          <a:ln>
            <a:noFill/>
          </a:ln>
        </p:spPr>
      </p:pic>
      <p:pic>
        <p:nvPicPr>
          <p:cNvPr id="18" name="Google Shape;18;p2"/>
          <p:cNvPicPr preferRelativeResize="0"/>
          <p:nvPr/>
        </p:nvPicPr>
        <p:blipFill>
          <a:blip r:embed="rId7">
            <a:alphaModFix/>
          </a:blip>
          <a:stretch>
            <a:fillRect/>
          </a:stretch>
        </p:blipFill>
        <p:spPr>
          <a:xfrm rot="-7397820" flipH="1">
            <a:off x="7329711" y="-641031"/>
            <a:ext cx="1970401" cy="2123801"/>
          </a:xfrm>
          <a:prstGeom prst="rect">
            <a:avLst/>
          </a:prstGeom>
          <a:noFill/>
          <a:ln>
            <a:noFill/>
          </a:ln>
        </p:spPr>
      </p:pic>
      <p:pic>
        <p:nvPicPr>
          <p:cNvPr id="19" name="Google Shape;19;p2"/>
          <p:cNvPicPr preferRelativeResize="0"/>
          <p:nvPr/>
        </p:nvPicPr>
        <p:blipFill>
          <a:blip r:embed="rId8">
            <a:alphaModFix/>
          </a:blip>
          <a:stretch>
            <a:fillRect/>
          </a:stretch>
        </p:blipFill>
        <p:spPr>
          <a:xfrm rot="-8316078">
            <a:off x="7671920" y="-1142803"/>
            <a:ext cx="2958566" cy="29585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87" name="Google Shape;87;p11"/>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1"/>
          <p:cNvPicPr preferRelativeResize="0"/>
          <p:nvPr/>
        </p:nvPicPr>
        <p:blipFill>
          <a:blip r:embed="rId3">
            <a:alphaModFix/>
          </a:blip>
          <a:stretch>
            <a:fillRect/>
          </a:stretch>
        </p:blipFill>
        <p:spPr>
          <a:xfrm rot="10800000">
            <a:off x="75" y="0"/>
            <a:ext cx="9144000" cy="5143500"/>
          </a:xfrm>
          <a:prstGeom prst="rect">
            <a:avLst/>
          </a:prstGeom>
          <a:noFill/>
          <a:ln>
            <a:noFill/>
          </a:ln>
        </p:spPr>
      </p:pic>
      <p:sp>
        <p:nvSpPr>
          <p:cNvPr id="89" name="Google Shape;89;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2" name="Google Shape;22;p3"/>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3"/>
          <p:cNvPicPr preferRelativeResize="0"/>
          <p:nvPr/>
        </p:nvPicPr>
        <p:blipFill rotWithShape="1">
          <a:blip r:embed="rId3">
            <a:alphaModFix/>
          </a:blip>
          <a:srcRect l="20627" r="20621"/>
          <a:stretch/>
        </p:blipFill>
        <p:spPr>
          <a:xfrm rot="5400000">
            <a:off x="147825" y="-1695287"/>
            <a:ext cx="2542225" cy="4327212"/>
          </a:xfrm>
          <a:prstGeom prst="rect">
            <a:avLst/>
          </a:prstGeom>
          <a:noFill/>
          <a:ln>
            <a:noFill/>
          </a:ln>
        </p:spPr>
      </p:pic>
      <p:pic>
        <p:nvPicPr>
          <p:cNvPr id="24" name="Google Shape;24;p3"/>
          <p:cNvPicPr preferRelativeResize="0"/>
          <p:nvPr/>
        </p:nvPicPr>
        <p:blipFill rotWithShape="1">
          <a:blip r:embed="rId4">
            <a:alphaModFix/>
          </a:blip>
          <a:srcRect l="7485" r="3292"/>
          <a:stretch/>
        </p:blipFill>
        <p:spPr>
          <a:xfrm rot="10670346">
            <a:off x="-1000025" y="-660153"/>
            <a:ext cx="2264923" cy="3178552"/>
          </a:xfrm>
          <a:prstGeom prst="rect">
            <a:avLst/>
          </a:prstGeom>
          <a:noFill/>
          <a:ln>
            <a:noFill/>
          </a:ln>
        </p:spPr>
      </p:pic>
      <p:pic>
        <p:nvPicPr>
          <p:cNvPr id="25" name="Google Shape;25;p3"/>
          <p:cNvPicPr preferRelativeResize="0"/>
          <p:nvPr/>
        </p:nvPicPr>
        <p:blipFill rotWithShape="1">
          <a:blip r:embed="rId5">
            <a:alphaModFix/>
          </a:blip>
          <a:srcRect l="16811" r="7390"/>
          <a:stretch/>
        </p:blipFill>
        <p:spPr>
          <a:xfrm rot="8372606">
            <a:off x="-263750" y="-568165"/>
            <a:ext cx="1693198" cy="2233928"/>
          </a:xfrm>
          <a:prstGeom prst="rect">
            <a:avLst/>
          </a:prstGeom>
          <a:noFill/>
          <a:ln>
            <a:noFill/>
          </a:ln>
        </p:spPr>
      </p:pic>
      <p:sp>
        <p:nvSpPr>
          <p:cNvPr id="26" name="Google Shape;26;p3"/>
          <p:cNvSpPr txBox="1">
            <a:spLocks noGrp="1"/>
          </p:cNvSpPr>
          <p:nvPr>
            <p:ph type="title"/>
          </p:nvPr>
        </p:nvSpPr>
        <p:spPr>
          <a:xfrm>
            <a:off x="713225" y="2997025"/>
            <a:ext cx="47931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713225" y="1828225"/>
            <a:ext cx="1693200" cy="116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13225" y="3838825"/>
            <a:ext cx="4793100" cy="41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1" name="Google Shape;31;p4"/>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4"/>
          <p:cNvSpPr txBox="1">
            <a:spLocks noGrp="1"/>
          </p:cNvSpPr>
          <p:nvPr>
            <p:ph type="body" idx="1"/>
          </p:nvPr>
        </p:nvSpPr>
        <p:spPr>
          <a:xfrm>
            <a:off x="720000" y="1480950"/>
            <a:ext cx="4988700" cy="253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Anaheim"/>
              <a:buChar char="●"/>
              <a:defRPr sz="1200"/>
            </a:lvl1pPr>
            <a:lvl2pPr marL="914400" lvl="1" indent="-317500" rtl="0">
              <a:lnSpc>
                <a:spcPct val="100000"/>
              </a:lnSpc>
              <a:spcBef>
                <a:spcPts val="0"/>
              </a:spcBef>
              <a:spcAft>
                <a:spcPts val="0"/>
              </a:spcAft>
              <a:buSzPts val="1400"/>
              <a:buFont typeface="Roboto Condensed Light"/>
              <a:buChar char="○"/>
              <a:defRPr sz="1200"/>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pic>
        <p:nvPicPr>
          <p:cNvPr id="34" name="Google Shape;34;p4"/>
          <p:cNvPicPr preferRelativeResize="0"/>
          <p:nvPr/>
        </p:nvPicPr>
        <p:blipFill rotWithShape="1">
          <a:blip r:embed="rId3">
            <a:alphaModFix/>
          </a:blip>
          <a:srcRect l="74958" b="71687"/>
          <a:stretch/>
        </p:blipFill>
        <p:spPr>
          <a:xfrm flipH="1">
            <a:off x="1" y="3250"/>
            <a:ext cx="1786224" cy="1136001"/>
          </a:xfrm>
          <a:prstGeom prst="rect">
            <a:avLst/>
          </a:prstGeom>
          <a:noFill/>
          <a:ln>
            <a:noFill/>
          </a:ln>
        </p:spPr>
      </p:pic>
      <p:pic>
        <p:nvPicPr>
          <p:cNvPr id="35" name="Google Shape;35;p4"/>
          <p:cNvPicPr preferRelativeResize="0"/>
          <p:nvPr/>
        </p:nvPicPr>
        <p:blipFill>
          <a:blip r:embed="rId4">
            <a:alphaModFix/>
          </a:blip>
          <a:stretch>
            <a:fillRect/>
          </a:stretch>
        </p:blipFill>
        <p:spPr>
          <a:xfrm>
            <a:off x="8071388" y="4167812"/>
            <a:ext cx="1039873" cy="103989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8" name="Google Shape;38;p5"/>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5"/>
          <p:cNvSpPr txBox="1">
            <a:spLocks noGrp="1"/>
          </p:cNvSpPr>
          <p:nvPr>
            <p:ph type="subTitle" idx="1"/>
          </p:nvPr>
        </p:nvSpPr>
        <p:spPr>
          <a:xfrm>
            <a:off x="5055284"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2"/>
          </p:nvPr>
        </p:nvSpPr>
        <p:spPr>
          <a:xfrm>
            <a:off x="1583300"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5"/>
          <p:cNvSpPr txBox="1">
            <a:spLocks noGrp="1"/>
          </p:cNvSpPr>
          <p:nvPr>
            <p:ph type="subTitle" idx="3"/>
          </p:nvPr>
        </p:nvSpPr>
        <p:spPr>
          <a:xfrm>
            <a:off x="5055275"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1pPr>
            <a:lvl2pPr lvl="1"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2pPr>
            <a:lvl3pPr lvl="2"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3pPr>
            <a:lvl4pPr lvl="3"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4pPr>
            <a:lvl5pPr lvl="4"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5pPr>
            <a:lvl6pPr lvl="5"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6pPr>
            <a:lvl7pPr lvl="6"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7pPr>
            <a:lvl8pPr lvl="7"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8pPr>
            <a:lvl9pPr lvl="8"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9pPr>
          </a:lstStyle>
          <a:p>
            <a:endParaRPr/>
          </a:p>
        </p:txBody>
      </p:sp>
      <p:sp>
        <p:nvSpPr>
          <p:cNvPr id="43" name="Google Shape;43;p5"/>
          <p:cNvSpPr txBox="1">
            <a:spLocks noGrp="1"/>
          </p:cNvSpPr>
          <p:nvPr>
            <p:ph type="subTitle" idx="4"/>
          </p:nvPr>
        </p:nvSpPr>
        <p:spPr>
          <a:xfrm>
            <a:off x="1583300"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1pPr>
            <a:lvl2pPr lvl="1"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2pPr>
            <a:lvl3pPr lvl="2"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3pPr>
            <a:lvl4pPr lvl="3"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4pPr>
            <a:lvl5pPr lvl="4"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5pPr>
            <a:lvl6pPr lvl="5"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6pPr>
            <a:lvl7pPr lvl="6"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7pPr>
            <a:lvl8pPr lvl="7"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8pPr>
            <a:lvl9pPr lvl="8" algn="ctr" rtl="0">
              <a:lnSpc>
                <a:spcPct val="100000"/>
              </a:lnSpc>
              <a:spcBef>
                <a:spcPts val="0"/>
              </a:spcBef>
              <a:spcAft>
                <a:spcPts val="0"/>
              </a:spcAft>
              <a:buClr>
                <a:schemeClr val="dk1"/>
              </a:buClr>
              <a:buSzPts val="1800"/>
              <a:buFont typeface="Fjalla One"/>
              <a:buNone/>
              <a:defRPr sz="1800">
                <a:solidFill>
                  <a:schemeClr val="dk1"/>
                </a:solidFill>
                <a:latin typeface="Fjalla One"/>
                <a:ea typeface="Fjalla One"/>
                <a:cs typeface="Fjalla One"/>
                <a:sym typeface="Fjalla One"/>
              </a:defRPr>
            </a:lvl9pPr>
          </a:lstStyle>
          <a:p>
            <a:endParaRPr/>
          </a:p>
        </p:txBody>
      </p:sp>
      <p:pic>
        <p:nvPicPr>
          <p:cNvPr id="44" name="Google Shape;44;p5"/>
          <p:cNvPicPr preferRelativeResize="0"/>
          <p:nvPr/>
        </p:nvPicPr>
        <p:blipFill>
          <a:blip r:embed="rId3">
            <a:alphaModFix/>
          </a:blip>
          <a:stretch>
            <a:fillRect/>
          </a:stretch>
        </p:blipFill>
        <p:spPr>
          <a:xfrm>
            <a:off x="8293414" y="4361802"/>
            <a:ext cx="732775" cy="732788"/>
          </a:xfrm>
          <a:prstGeom prst="rect">
            <a:avLst/>
          </a:prstGeom>
          <a:noFill/>
          <a:ln>
            <a:noFill/>
          </a:ln>
        </p:spPr>
      </p:pic>
      <p:pic>
        <p:nvPicPr>
          <p:cNvPr id="45" name="Google Shape;45;p5"/>
          <p:cNvPicPr preferRelativeResize="0"/>
          <p:nvPr/>
        </p:nvPicPr>
        <p:blipFill>
          <a:blip r:embed="rId3">
            <a:alphaModFix/>
          </a:blip>
          <a:stretch>
            <a:fillRect/>
          </a:stretch>
        </p:blipFill>
        <p:spPr>
          <a:xfrm rot="-3156456">
            <a:off x="7982565" y="4306611"/>
            <a:ext cx="732783" cy="732779"/>
          </a:xfrm>
          <a:prstGeom prst="rect">
            <a:avLst/>
          </a:prstGeom>
          <a:noFill/>
          <a:ln>
            <a:noFill/>
          </a:ln>
        </p:spPr>
      </p:pic>
      <p:pic>
        <p:nvPicPr>
          <p:cNvPr id="46" name="Google Shape;46;p5"/>
          <p:cNvPicPr preferRelativeResize="0"/>
          <p:nvPr/>
        </p:nvPicPr>
        <p:blipFill>
          <a:blip r:embed="rId3">
            <a:alphaModFix/>
          </a:blip>
          <a:stretch>
            <a:fillRect/>
          </a:stretch>
        </p:blipFill>
        <p:spPr>
          <a:xfrm>
            <a:off x="-20100" y="4124825"/>
            <a:ext cx="1292074" cy="1292074"/>
          </a:xfrm>
          <a:prstGeom prst="rect">
            <a:avLst/>
          </a:prstGeom>
          <a:noFill/>
          <a:ln>
            <a:noFill/>
          </a:ln>
        </p:spPr>
      </p:pic>
      <p:pic>
        <p:nvPicPr>
          <p:cNvPr id="47" name="Google Shape;47;p5"/>
          <p:cNvPicPr preferRelativeResize="0"/>
          <p:nvPr/>
        </p:nvPicPr>
        <p:blipFill>
          <a:blip r:embed="rId4">
            <a:alphaModFix/>
          </a:blip>
          <a:stretch>
            <a:fillRect/>
          </a:stretch>
        </p:blipFill>
        <p:spPr>
          <a:xfrm rot="10800000">
            <a:off x="7033451" y="-1046225"/>
            <a:ext cx="2794424" cy="2794424"/>
          </a:xfrm>
          <a:prstGeom prst="rect">
            <a:avLst/>
          </a:prstGeom>
          <a:noFill/>
          <a:ln>
            <a:noFill/>
          </a:ln>
        </p:spPr>
      </p:pic>
      <p:pic>
        <p:nvPicPr>
          <p:cNvPr id="48" name="Google Shape;48;p5"/>
          <p:cNvPicPr preferRelativeResize="0"/>
          <p:nvPr/>
        </p:nvPicPr>
        <p:blipFill rotWithShape="1">
          <a:blip r:embed="rId5">
            <a:alphaModFix/>
          </a:blip>
          <a:srcRect l="28007" r="28576"/>
          <a:stretch/>
        </p:blipFill>
        <p:spPr>
          <a:xfrm rot="-9913019">
            <a:off x="8276019" y="-639981"/>
            <a:ext cx="1316037" cy="3031212"/>
          </a:xfrm>
          <a:prstGeom prst="rect">
            <a:avLst/>
          </a:prstGeom>
          <a:noFill/>
          <a:ln>
            <a:noFill/>
          </a:ln>
        </p:spPr>
      </p:pic>
      <p:pic>
        <p:nvPicPr>
          <p:cNvPr id="49" name="Google Shape;49;p5"/>
          <p:cNvPicPr preferRelativeResize="0"/>
          <p:nvPr/>
        </p:nvPicPr>
        <p:blipFill>
          <a:blip r:embed="rId6">
            <a:alphaModFix/>
          </a:blip>
          <a:stretch>
            <a:fillRect/>
          </a:stretch>
        </p:blipFill>
        <p:spPr>
          <a:xfrm>
            <a:off x="-961953" y="3220477"/>
            <a:ext cx="2233929" cy="223393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2" name="Google Shape;52;p6"/>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4" name="Google Shape;54;p6"/>
          <p:cNvPicPr preferRelativeResize="0"/>
          <p:nvPr/>
        </p:nvPicPr>
        <p:blipFill>
          <a:blip r:embed="rId3">
            <a:alphaModFix/>
          </a:blip>
          <a:stretch>
            <a:fillRect/>
          </a:stretch>
        </p:blipFill>
        <p:spPr>
          <a:xfrm rot="-8316077">
            <a:off x="8150546" y="-559533"/>
            <a:ext cx="1571107" cy="1571117"/>
          </a:xfrm>
          <a:prstGeom prst="rect">
            <a:avLst/>
          </a:prstGeom>
          <a:noFill/>
          <a:ln>
            <a:noFill/>
          </a:ln>
        </p:spPr>
      </p:pic>
      <p:pic>
        <p:nvPicPr>
          <p:cNvPr id="55" name="Google Shape;55;p6"/>
          <p:cNvPicPr preferRelativeResize="0"/>
          <p:nvPr/>
        </p:nvPicPr>
        <p:blipFill>
          <a:blip r:embed="rId4">
            <a:alphaModFix/>
          </a:blip>
          <a:stretch>
            <a:fillRect/>
          </a:stretch>
        </p:blipFill>
        <p:spPr>
          <a:xfrm>
            <a:off x="11" y="4479477"/>
            <a:ext cx="763625" cy="6640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8" name="Google Shape;58;p7"/>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7"/>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Light"/>
              <a:buChar char="●"/>
              <a:defRPr/>
            </a:lvl1pPr>
            <a:lvl2pPr lvl="1" algn="ctr" rtl="0">
              <a:lnSpc>
                <a:spcPct val="100000"/>
              </a:lnSpc>
              <a:spcBef>
                <a:spcPts val="0"/>
              </a:spcBef>
              <a:spcAft>
                <a:spcPts val="0"/>
              </a:spcAft>
              <a:buClr>
                <a:srgbClr val="E76A28"/>
              </a:buClr>
              <a:buSzPts val="1400"/>
              <a:buFont typeface="Nunito Light"/>
              <a:buChar char="○"/>
              <a:defRPr/>
            </a:lvl2pPr>
            <a:lvl3pPr lvl="2" algn="ctr" rtl="0">
              <a:lnSpc>
                <a:spcPct val="100000"/>
              </a:lnSpc>
              <a:spcBef>
                <a:spcPts val="0"/>
              </a:spcBef>
              <a:spcAft>
                <a:spcPts val="0"/>
              </a:spcAft>
              <a:buClr>
                <a:srgbClr val="E76A28"/>
              </a:buClr>
              <a:buSzPts val="1400"/>
              <a:buFont typeface="Nunito Light"/>
              <a:buChar char="■"/>
              <a:defRPr/>
            </a:lvl3pPr>
            <a:lvl4pPr lvl="3" algn="ctr" rtl="0">
              <a:lnSpc>
                <a:spcPct val="100000"/>
              </a:lnSpc>
              <a:spcBef>
                <a:spcPts val="0"/>
              </a:spcBef>
              <a:spcAft>
                <a:spcPts val="0"/>
              </a:spcAft>
              <a:buClr>
                <a:srgbClr val="E76A28"/>
              </a:buClr>
              <a:buSzPts val="14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400"/>
              <a:buFont typeface="Nunito Light"/>
              <a:buChar char="●"/>
              <a:defRPr/>
            </a:lvl7pPr>
            <a:lvl8pPr lvl="7" algn="ctr" rtl="0">
              <a:lnSpc>
                <a:spcPct val="100000"/>
              </a:lnSpc>
              <a:spcBef>
                <a:spcPts val="0"/>
              </a:spcBef>
              <a:spcAft>
                <a:spcPts val="0"/>
              </a:spcAft>
              <a:buClr>
                <a:srgbClr val="999999"/>
              </a:buClr>
              <a:buSzPts val="14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pic>
        <p:nvPicPr>
          <p:cNvPr id="61" name="Google Shape;61;p7"/>
          <p:cNvPicPr preferRelativeResize="0"/>
          <p:nvPr/>
        </p:nvPicPr>
        <p:blipFill rotWithShape="1">
          <a:blip r:embed="rId3">
            <a:alphaModFix/>
          </a:blip>
          <a:srcRect l="74958"/>
          <a:stretch/>
        </p:blipFill>
        <p:spPr>
          <a:xfrm flipH="1">
            <a:off x="-2" y="0"/>
            <a:ext cx="2289802" cy="5143500"/>
          </a:xfrm>
          <a:prstGeom prst="rect">
            <a:avLst/>
          </a:prstGeom>
          <a:noFill/>
          <a:ln>
            <a:noFill/>
          </a:ln>
        </p:spPr>
      </p:pic>
      <p:pic>
        <p:nvPicPr>
          <p:cNvPr id="62" name="Google Shape;62;p7"/>
          <p:cNvPicPr preferRelativeResize="0"/>
          <p:nvPr/>
        </p:nvPicPr>
        <p:blipFill>
          <a:blip r:embed="rId4">
            <a:alphaModFix/>
          </a:blip>
          <a:stretch>
            <a:fillRect/>
          </a:stretch>
        </p:blipFill>
        <p:spPr>
          <a:xfrm>
            <a:off x="8293414" y="4361802"/>
            <a:ext cx="732775" cy="732788"/>
          </a:xfrm>
          <a:prstGeom prst="rect">
            <a:avLst/>
          </a:prstGeom>
          <a:noFill/>
          <a:ln>
            <a:noFill/>
          </a:ln>
        </p:spPr>
      </p:pic>
      <p:pic>
        <p:nvPicPr>
          <p:cNvPr id="63" name="Google Shape;63;p7"/>
          <p:cNvPicPr preferRelativeResize="0"/>
          <p:nvPr/>
        </p:nvPicPr>
        <p:blipFill>
          <a:blip r:embed="rId4">
            <a:alphaModFix/>
          </a:blip>
          <a:stretch>
            <a:fillRect/>
          </a:stretch>
        </p:blipFill>
        <p:spPr>
          <a:xfrm rot="-3156456">
            <a:off x="7982565" y="4306611"/>
            <a:ext cx="732783" cy="73277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6" name="Google Shape;66;p8"/>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8"/>
          <p:cNvPicPr preferRelativeResize="0"/>
          <p:nvPr/>
        </p:nvPicPr>
        <p:blipFill>
          <a:blip r:embed="rId3">
            <a:alphaModFix/>
          </a:blip>
          <a:stretch>
            <a:fillRect/>
          </a:stretch>
        </p:blipFill>
        <p:spPr>
          <a:xfrm>
            <a:off x="75" y="0"/>
            <a:ext cx="9144000" cy="5143500"/>
          </a:xfrm>
          <a:prstGeom prst="rect">
            <a:avLst/>
          </a:prstGeom>
          <a:noFill/>
          <a:ln>
            <a:noFill/>
          </a:ln>
        </p:spPr>
      </p:pic>
      <p:sp>
        <p:nvSpPr>
          <p:cNvPr id="68" name="Google Shape;6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1" name="Google Shape;71;p9"/>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title"/>
          </p:nvPr>
        </p:nvSpPr>
        <p:spPr>
          <a:xfrm>
            <a:off x="2135550" y="12653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 name="Google Shape;7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74" name="Google Shape;74;p9"/>
          <p:cNvPicPr preferRelativeResize="0"/>
          <p:nvPr/>
        </p:nvPicPr>
        <p:blipFill rotWithShape="1">
          <a:blip r:embed="rId3">
            <a:alphaModFix/>
          </a:blip>
          <a:srcRect l="20627" r="20621"/>
          <a:stretch/>
        </p:blipFill>
        <p:spPr>
          <a:xfrm rot="5400000">
            <a:off x="147825" y="-1695287"/>
            <a:ext cx="2542225" cy="4327212"/>
          </a:xfrm>
          <a:prstGeom prst="rect">
            <a:avLst/>
          </a:prstGeom>
          <a:noFill/>
          <a:ln>
            <a:noFill/>
          </a:ln>
        </p:spPr>
      </p:pic>
      <p:pic>
        <p:nvPicPr>
          <p:cNvPr id="75" name="Google Shape;75;p9"/>
          <p:cNvPicPr preferRelativeResize="0"/>
          <p:nvPr/>
        </p:nvPicPr>
        <p:blipFill rotWithShape="1">
          <a:blip r:embed="rId4">
            <a:alphaModFix/>
          </a:blip>
          <a:srcRect l="7485" r="3292"/>
          <a:stretch/>
        </p:blipFill>
        <p:spPr>
          <a:xfrm rot="10670346">
            <a:off x="-1000025" y="-660153"/>
            <a:ext cx="2264923" cy="3178552"/>
          </a:xfrm>
          <a:prstGeom prst="rect">
            <a:avLst/>
          </a:prstGeom>
          <a:noFill/>
          <a:ln>
            <a:noFill/>
          </a:ln>
        </p:spPr>
      </p:pic>
      <p:pic>
        <p:nvPicPr>
          <p:cNvPr id="76" name="Google Shape;76;p9"/>
          <p:cNvPicPr preferRelativeResize="0"/>
          <p:nvPr/>
        </p:nvPicPr>
        <p:blipFill rotWithShape="1">
          <a:blip r:embed="rId5">
            <a:alphaModFix/>
          </a:blip>
          <a:srcRect l="16811" r="7390"/>
          <a:stretch/>
        </p:blipFill>
        <p:spPr>
          <a:xfrm rot="8372606">
            <a:off x="-263750" y="-568165"/>
            <a:ext cx="1693198" cy="223392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9" name="Google Shape;79;p10"/>
          <p:cNvSpPr/>
          <p:nvPr/>
        </p:nvSpPr>
        <p:spPr>
          <a:xfrm>
            <a:off x="390825" y="258225"/>
            <a:ext cx="8353800" cy="46341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txBox="1">
            <a:spLocks noGrp="1"/>
          </p:cNvSpPr>
          <p:nvPr>
            <p:ph type="title"/>
          </p:nvPr>
        </p:nvSpPr>
        <p:spPr>
          <a:xfrm>
            <a:off x="720000" y="4014450"/>
            <a:ext cx="7704000" cy="572700"/>
          </a:xfrm>
          <a:prstGeom prst="rect">
            <a:avLst/>
          </a:prstGeom>
          <a:solidFill>
            <a:schemeClr val="lt1"/>
          </a:solidFill>
          <a:ln w="762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dk2"/>
              </a:buClr>
              <a:buSzPts val="2800"/>
              <a:buNone/>
              <a:defRPr>
                <a:solidFill>
                  <a:schemeClr val="dk2"/>
                </a:solidFill>
              </a:defRPr>
            </a:lvl1pPr>
            <a:lvl2pPr lvl="1" algn="ctr" rtl="0">
              <a:spcBef>
                <a:spcPts val="0"/>
              </a:spcBef>
              <a:spcAft>
                <a:spcPts val="0"/>
              </a:spcAft>
              <a:buClr>
                <a:schemeClr val="dk2"/>
              </a:buClr>
              <a:buSzPts val="3500"/>
              <a:buNone/>
              <a:defRPr>
                <a:solidFill>
                  <a:schemeClr val="dk2"/>
                </a:solidFill>
              </a:defRPr>
            </a:lvl2pPr>
            <a:lvl3pPr lvl="2" algn="ctr" rtl="0">
              <a:spcBef>
                <a:spcPts val="0"/>
              </a:spcBef>
              <a:spcAft>
                <a:spcPts val="0"/>
              </a:spcAft>
              <a:buClr>
                <a:schemeClr val="dk2"/>
              </a:buClr>
              <a:buSzPts val="3500"/>
              <a:buNone/>
              <a:defRPr>
                <a:solidFill>
                  <a:schemeClr val="dk2"/>
                </a:solidFill>
              </a:defRPr>
            </a:lvl3pPr>
            <a:lvl4pPr lvl="3" algn="ctr" rtl="0">
              <a:spcBef>
                <a:spcPts val="0"/>
              </a:spcBef>
              <a:spcAft>
                <a:spcPts val="0"/>
              </a:spcAft>
              <a:buClr>
                <a:schemeClr val="dk2"/>
              </a:buClr>
              <a:buSzPts val="3500"/>
              <a:buNone/>
              <a:defRPr>
                <a:solidFill>
                  <a:schemeClr val="dk2"/>
                </a:solidFill>
              </a:defRPr>
            </a:lvl4pPr>
            <a:lvl5pPr lvl="4" algn="ctr" rtl="0">
              <a:spcBef>
                <a:spcPts val="0"/>
              </a:spcBef>
              <a:spcAft>
                <a:spcPts val="0"/>
              </a:spcAft>
              <a:buClr>
                <a:schemeClr val="dk2"/>
              </a:buClr>
              <a:buSzPts val="3500"/>
              <a:buNone/>
              <a:defRPr>
                <a:solidFill>
                  <a:schemeClr val="dk2"/>
                </a:solidFill>
              </a:defRPr>
            </a:lvl5pPr>
            <a:lvl6pPr lvl="5" algn="ctr" rtl="0">
              <a:spcBef>
                <a:spcPts val="0"/>
              </a:spcBef>
              <a:spcAft>
                <a:spcPts val="0"/>
              </a:spcAft>
              <a:buClr>
                <a:schemeClr val="dk2"/>
              </a:buClr>
              <a:buSzPts val="3500"/>
              <a:buNone/>
              <a:defRPr>
                <a:solidFill>
                  <a:schemeClr val="dk2"/>
                </a:solidFill>
              </a:defRPr>
            </a:lvl6pPr>
            <a:lvl7pPr lvl="6" algn="ctr" rtl="0">
              <a:spcBef>
                <a:spcPts val="0"/>
              </a:spcBef>
              <a:spcAft>
                <a:spcPts val="0"/>
              </a:spcAft>
              <a:buClr>
                <a:schemeClr val="dk2"/>
              </a:buClr>
              <a:buSzPts val="3500"/>
              <a:buNone/>
              <a:defRPr>
                <a:solidFill>
                  <a:schemeClr val="dk2"/>
                </a:solidFill>
              </a:defRPr>
            </a:lvl7pPr>
            <a:lvl8pPr lvl="7" algn="ctr" rtl="0">
              <a:spcBef>
                <a:spcPts val="0"/>
              </a:spcBef>
              <a:spcAft>
                <a:spcPts val="0"/>
              </a:spcAft>
              <a:buClr>
                <a:schemeClr val="dk2"/>
              </a:buClr>
              <a:buSzPts val="3500"/>
              <a:buNone/>
              <a:defRPr>
                <a:solidFill>
                  <a:schemeClr val="dk2"/>
                </a:solidFill>
              </a:defRPr>
            </a:lvl8pPr>
            <a:lvl9pPr lvl="8" algn="ctr" rtl="0">
              <a:spcBef>
                <a:spcPts val="0"/>
              </a:spcBef>
              <a:spcAft>
                <a:spcPts val="0"/>
              </a:spcAft>
              <a:buClr>
                <a:schemeClr val="dk2"/>
              </a:buClr>
              <a:buSzPts val="3500"/>
              <a:buNone/>
              <a:defRPr>
                <a:solidFill>
                  <a:schemeClr val="dk2"/>
                </a:solidFill>
              </a:defRPr>
            </a:lvl9pPr>
          </a:lstStyle>
          <a:p>
            <a:endParaRPr/>
          </a:p>
        </p:txBody>
      </p:sp>
      <p:pic>
        <p:nvPicPr>
          <p:cNvPr id="81" name="Google Shape;81;p10"/>
          <p:cNvPicPr preferRelativeResize="0"/>
          <p:nvPr/>
        </p:nvPicPr>
        <p:blipFill>
          <a:blip r:embed="rId3">
            <a:alphaModFix/>
          </a:blip>
          <a:stretch>
            <a:fillRect/>
          </a:stretch>
        </p:blipFill>
        <p:spPr>
          <a:xfrm rot="8353408" flipH="1">
            <a:off x="-26503" y="-572593"/>
            <a:ext cx="2029849" cy="2029859"/>
          </a:xfrm>
          <a:prstGeom prst="rect">
            <a:avLst/>
          </a:prstGeom>
          <a:noFill/>
          <a:ln>
            <a:noFill/>
          </a:ln>
        </p:spPr>
      </p:pic>
      <p:pic>
        <p:nvPicPr>
          <p:cNvPr id="82" name="Google Shape;82;p10"/>
          <p:cNvPicPr preferRelativeResize="0"/>
          <p:nvPr/>
        </p:nvPicPr>
        <p:blipFill>
          <a:blip r:embed="rId4">
            <a:alphaModFix/>
          </a:blip>
          <a:stretch>
            <a:fillRect/>
          </a:stretch>
        </p:blipFill>
        <p:spPr>
          <a:xfrm rot="10800000" flipH="1">
            <a:off x="-443004" y="-572590"/>
            <a:ext cx="2029852" cy="2029855"/>
          </a:xfrm>
          <a:prstGeom prst="rect">
            <a:avLst/>
          </a:prstGeom>
          <a:noFill/>
          <a:ln>
            <a:noFill/>
          </a:ln>
        </p:spPr>
      </p:pic>
      <p:pic>
        <p:nvPicPr>
          <p:cNvPr id="83" name="Google Shape;83;p10"/>
          <p:cNvPicPr preferRelativeResize="0"/>
          <p:nvPr/>
        </p:nvPicPr>
        <p:blipFill>
          <a:blip r:embed="rId3">
            <a:alphaModFix/>
          </a:blip>
          <a:stretch>
            <a:fillRect/>
          </a:stretch>
        </p:blipFill>
        <p:spPr>
          <a:xfrm rot="-8353408">
            <a:off x="7123953" y="-574605"/>
            <a:ext cx="2029849" cy="2029859"/>
          </a:xfrm>
          <a:prstGeom prst="rect">
            <a:avLst/>
          </a:prstGeom>
          <a:noFill/>
          <a:ln>
            <a:noFill/>
          </a:ln>
        </p:spPr>
      </p:pic>
      <p:pic>
        <p:nvPicPr>
          <p:cNvPr id="84" name="Google Shape;84;p10"/>
          <p:cNvPicPr preferRelativeResize="0"/>
          <p:nvPr/>
        </p:nvPicPr>
        <p:blipFill>
          <a:blip r:embed="rId4">
            <a:alphaModFix/>
          </a:blip>
          <a:stretch>
            <a:fillRect/>
          </a:stretch>
        </p:blipFill>
        <p:spPr>
          <a:xfrm rot="10800000">
            <a:off x="7540452" y="-574601"/>
            <a:ext cx="2029852" cy="202985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1pPr>
            <a:lvl2pPr marL="914400" lvl="1"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2pPr>
            <a:lvl3pPr marL="1371600" lvl="2"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3pPr>
            <a:lvl4pPr marL="1828800" lvl="3"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4pPr>
            <a:lvl5pPr marL="2286000" lvl="4"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5pPr>
            <a:lvl6pPr marL="2743200" lvl="5"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6pPr>
            <a:lvl7pPr marL="3200400" lvl="6"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7pPr>
            <a:lvl8pPr marL="3657600" lvl="7"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8pPr>
            <a:lvl9pPr marL="4114800" lvl="8"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daac.ornl.gov/cgi-bin/dsviewer.pl?ds_id=1086" TargetMode="External"/><Relationship Id="rId4" Type="http://schemas.openxmlformats.org/officeDocument/2006/relationships/hyperlink" Target="https://daac.ornl.gov/LBA/guides/CD06_CAMREX.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de.earthengine.google.com/349b4b05936a77786f0ebf0b5c839db5?noload=true"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3"/>
          <p:cNvSpPr txBox="1">
            <a:spLocks noGrp="1"/>
          </p:cNvSpPr>
          <p:nvPr>
            <p:ph type="ctrTitle"/>
          </p:nvPr>
        </p:nvSpPr>
        <p:spPr>
          <a:xfrm>
            <a:off x="762075" y="1342400"/>
            <a:ext cx="6350100" cy="1723800"/>
          </a:xfrm>
          <a:prstGeom prst="rect">
            <a:avLst/>
          </a:prstGeom>
        </p:spPr>
        <p:txBody>
          <a:bodyPr spcFirstLastPara="1" wrap="square" lIns="91425" tIns="91425" rIns="91425" bIns="91425" anchor="b" anchorCtr="0">
            <a:spAutoFit/>
          </a:bodyPr>
          <a:lstStyle/>
          <a:p>
            <a:pPr marL="0" lvl="0" indent="0" algn="l" rtl="0">
              <a:lnSpc>
                <a:spcPct val="100000"/>
              </a:lnSpc>
              <a:spcBef>
                <a:spcPts val="0"/>
              </a:spcBef>
              <a:spcAft>
                <a:spcPts val="0"/>
              </a:spcAft>
              <a:buNone/>
            </a:pPr>
            <a:r>
              <a:rPr lang="en" dirty="0">
                <a:solidFill>
                  <a:schemeClr val="lt2"/>
                </a:solidFill>
              </a:rPr>
              <a:t>Amazon Deforestation</a:t>
            </a:r>
            <a:r>
              <a:rPr lang="en" dirty="0"/>
              <a:t> Time Series Analysis</a:t>
            </a:r>
            <a:endParaRPr dirty="0">
              <a:solidFill>
                <a:schemeClr val="lt2"/>
              </a:solidFill>
            </a:endParaRPr>
          </a:p>
        </p:txBody>
      </p:sp>
      <p:sp>
        <p:nvSpPr>
          <p:cNvPr id="97" name="Google Shape;97;p13"/>
          <p:cNvSpPr txBox="1">
            <a:spLocks noGrp="1"/>
          </p:cNvSpPr>
          <p:nvPr>
            <p:ph type="subTitle" idx="1"/>
          </p:nvPr>
        </p:nvSpPr>
        <p:spPr>
          <a:xfrm>
            <a:off x="762075" y="3436800"/>
            <a:ext cx="3720600" cy="960233"/>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t>By ~ Team GeoGlobetrotters</a:t>
            </a:r>
            <a:endParaRPr dirty="0"/>
          </a:p>
          <a:p>
            <a:pPr marL="0" lvl="0" indent="0" algn="l" rtl="0">
              <a:spcBef>
                <a:spcPts val="0"/>
              </a:spcBef>
              <a:spcAft>
                <a:spcPts val="0"/>
              </a:spcAft>
              <a:buNone/>
            </a:pPr>
            <a:r>
              <a:rPr lang="en" dirty="0"/>
              <a:t>Sanjeevani Lakade (202151139) </a:t>
            </a:r>
            <a:endParaRPr dirty="0"/>
          </a:p>
          <a:p>
            <a:pPr marL="0" lvl="0" indent="0" algn="l" rtl="0">
              <a:spcBef>
                <a:spcPts val="0"/>
              </a:spcBef>
              <a:spcAft>
                <a:spcPts val="0"/>
              </a:spcAft>
              <a:buNone/>
            </a:pPr>
            <a:r>
              <a:rPr lang="en" dirty="0"/>
              <a:t>Om Waikar (202152344)</a:t>
            </a:r>
            <a:endParaRPr dirty="0"/>
          </a:p>
        </p:txBody>
      </p:sp>
      <p:cxnSp>
        <p:nvCxnSpPr>
          <p:cNvPr id="98" name="Google Shape;98;p13"/>
          <p:cNvCxnSpPr/>
          <p:nvPr/>
        </p:nvCxnSpPr>
        <p:spPr>
          <a:xfrm>
            <a:off x="762075" y="3340194"/>
            <a:ext cx="2438700" cy="0"/>
          </a:xfrm>
          <a:prstGeom prst="straightConnector1">
            <a:avLst/>
          </a:prstGeom>
          <a:noFill/>
          <a:ln w="76200" cap="rnd" cmpd="sng">
            <a:solidFill>
              <a:schemeClr val="dk1"/>
            </a:solidFill>
            <a:prstDash val="solid"/>
            <a:round/>
            <a:headEnd type="none" w="med" len="med"/>
            <a:tailEnd type="none" w="med" len="med"/>
          </a:ln>
        </p:spPr>
      </p:cxnSp>
      <p:pic>
        <p:nvPicPr>
          <p:cNvPr id="99" name="Google Shape;99;p13"/>
          <p:cNvPicPr preferRelativeResize="0"/>
          <p:nvPr/>
        </p:nvPicPr>
        <p:blipFill>
          <a:blip r:embed="rId3">
            <a:alphaModFix/>
          </a:blip>
          <a:stretch>
            <a:fillRect/>
          </a:stretch>
        </p:blipFill>
        <p:spPr>
          <a:xfrm>
            <a:off x="85550" y="0"/>
            <a:ext cx="862576" cy="668301"/>
          </a:xfrm>
          <a:prstGeom prst="rect">
            <a:avLst/>
          </a:prstGeom>
          <a:noFill/>
          <a:ln>
            <a:noFill/>
          </a:ln>
        </p:spPr>
      </p:pic>
      <p:pic>
        <p:nvPicPr>
          <p:cNvPr id="100" name="Google Shape;100;p13"/>
          <p:cNvPicPr preferRelativeResize="0"/>
          <p:nvPr/>
        </p:nvPicPr>
        <p:blipFill>
          <a:blip r:embed="rId4">
            <a:alphaModFix/>
          </a:blip>
          <a:stretch>
            <a:fillRect/>
          </a:stretch>
        </p:blipFill>
        <p:spPr>
          <a:xfrm>
            <a:off x="4682869" y="3164547"/>
            <a:ext cx="1580950" cy="1580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2"/>
          <p:cNvPicPr preferRelativeResize="0"/>
          <p:nvPr/>
        </p:nvPicPr>
        <p:blipFill rotWithShape="1">
          <a:blip r:embed="rId3">
            <a:alphaModFix/>
          </a:blip>
          <a:srcRect l="52536" t="9481" b="5858"/>
          <a:stretch/>
        </p:blipFill>
        <p:spPr>
          <a:xfrm>
            <a:off x="748075" y="772325"/>
            <a:ext cx="3586925" cy="3598849"/>
          </a:xfrm>
          <a:prstGeom prst="rect">
            <a:avLst/>
          </a:prstGeom>
          <a:noFill/>
          <a:ln>
            <a:noFill/>
          </a:ln>
        </p:spPr>
      </p:pic>
      <p:pic>
        <p:nvPicPr>
          <p:cNvPr id="160" name="Google Shape;160;p22"/>
          <p:cNvPicPr preferRelativeResize="0"/>
          <p:nvPr/>
        </p:nvPicPr>
        <p:blipFill rotWithShape="1">
          <a:blip r:embed="rId4">
            <a:alphaModFix/>
          </a:blip>
          <a:srcRect l="61250" t="10062" b="17178"/>
          <a:stretch/>
        </p:blipFill>
        <p:spPr>
          <a:xfrm>
            <a:off x="4867600" y="772324"/>
            <a:ext cx="3407549" cy="3598849"/>
          </a:xfrm>
          <a:prstGeom prst="rect">
            <a:avLst/>
          </a:prstGeom>
          <a:noFill/>
          <a:ln>
            <a:noFill/>
          </a:ln>
        </p:spPr>
      </p:pic>
      <p:sp>
        <p:nvSpPr>
          <p:cNvPr id="161" name="Google Shape;161;p22"/>
          <p:cNvSpPr txBox="1"/>
          <p:nvPr/>
        </p:nvSpPr>
        <p:spPr>
          <a:xfrm>
            <a:off x="748075" y="370825"/>
            <a:ext cx="393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Output:</a:t>
            </a:r>
            <a:endParaRPr sz="1000">
              <a:solidFill>
                <a:srgbClr val="FFFFFF"/>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720000" y="36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Stepwise Procedure</a:t>
            </a:r>
            <a:endParaRPr/>
          </a:p>
        </p:txBody>
      </p:sp>
      <p:sp>
        <p:nvSpPr>
          <p:cNvPr id="167" name="Google Shape;167;p23"/>
          <p:cNvSpPr txBox="1">
            <a:spLocks noGrp="1"/>
          </p:cNvSpPr>
          <p:nvPr>
            <p:ph type="title"/>
          </p:nvPr>
        </p:nvSpPr>
        <p:spPr>
          <a:xfrm>
            <a:off x="696900" y="1068775"/>
            <a:ext cx="3395400" cy="677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600"/>
              <a:t>Step 2 : Map over Years and</a:t>
            </a:r>
            <a:endParaRPr sz="1600"/>
          </a:p>
          <a:p>
            <a:pPr marL="0" lvl="0" indent="0" algn="l" rtl="0">
              <a:spcBef>
                <a:spcPts val="0"/>
              </a:spcBef>
              <a:spcAft>
                <a:spcPts val="0"/>
              </a:spcAft>
              <a:buNone/>
            </a:pPr>
            <a:r>
              <a:rPr lang="en" sz="1600"/>
              <a:t>Calculate Deforestation Area </a:t>
            </a:r>
            <a:endParaRPr sz="1600"/>
          </a:p>
        </p:txBody>
      </p:sp>
      <p:sp>
        <p:nvSpPr>
          <p:cNvPr id="168" name="Google Shape;168;p23"/>
          <p:cNvSpPr txBox="1"/>
          <p:nvPr/>
        </p:nvSpPr>
        <p:spPr>
          <a:xfrm>
            <a:off x="4332950" y="998750"/>
            <a:ext cx="4281000" cy="3742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Define the years of interest</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yearsOfInterest</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List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sequence</a:t>
            </a:r>
            <a:r>
              <a:rPr lang="en" sz="700">
                <a:solidFill>
                  <a:srgbClr val="FFFFFF"/>
                </a:solidFill>
                <a:highlight>
                  <a:srgbClr val="000000"/>
                </a:highlight>
                <a:latin typeface="Courier New"/>
                <a:ea typeface="Courier New"/>
                <a:cs typeface="Courier New"/>
                <a:sym typeface="Courier New"/>
              </a:rPr>
              <a:t>(</a:t>
            </a:r>
            <a:r>
              <a:rPr lang="en" sz="700">
                <a:solidFill>
                  <a:srgbClr val="B5CEA8"/>
                </a:solidFill>
                <a:highlight>
                  <a:srgbClr val="000000"/>
                </a:highlight>
                <a:latin typeface="Courier New"/>
                <a:ea typeface="Courier New"/>
                <a:cs typeface="Courier New"/>
                <a:sym typeface="Courier New"/>
              </a:rPr>
              <a:t>0</a:t>
            </a:r>
            <a:r>
              <a:rPr lang="en" sz="700">
                <a:solidFill>
                  <a:srgbClr val="FFFFFF"/>
                </a:solidFill>
                <a:highlight>
                  <a:srgbClr val="000000"/>
                </a:highlight>
                <a:latin typeface="Courier New"/>
                <a:ea typeface="Courier New"/>
                <a:cs typeface="Courier New"/>
                <a:sym typeface="Courier New"/>
              </a:rPr>
              <a:t>, </a:t>
            </a:r>
            <a:r>
              <a:rPr lang="en" sz="700">
                <a:solidFill>
                  <a:srgbClr val="B5CEA8"/>
                </a:solidFill>
                <a:highlight>
                  <a:srgbClr val="000000"/>
                </a:highlight>
                <a:latin typeface="Courier New"/>
                <a:ea typeface="Courier New"/>
                <a:cs typeface="Courier New"/>
                <a:sym typeface="Courier New"/>
              </a:rPr>
              <a:t>22</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Map over the years and calculate deforestation area</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deforestationAreas</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yearsOfInterest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map</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function</a:t>
            </a:r>
            <a:r>
              <a:rPr lang="en" sz="700">
                <a:solidFill>
                  <a:srgbClr val="FFFFFF"/>
                </a:solidFill>
                <a:highlight>
                  <a:srgbClr val="000000"/>
                </a:highlight>
                <a:latin typeface="Courier New"/>
                <a:ea typeface="Courier New"/>
                <a:cs typeface="Courier New"/>
                <a:sym typeface="Courier New"/>
              </a:rPr>
              <a:t>(year)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lossYearMask</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forestChangeImage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eq</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Number</a:t>
            </a:r>
            <a:r>
              <a:rPr lang="en" sz="700">
                <a:solidFill>
                  <a:srgbClr val="FFFFFF"/>
                </a:solidFill>
                <a:highlight>
                  <a:srgbClr val="000000"/>
                </a:highlight>
                <a:latin typeface="Courier New"/>
                <a:ea typeface="Courier New"/>
                <a:cs typeface="Courier New"/>
                <a:sym typeface="Courier New"/>
              </a:rPr>
              <a:t>(year)).</a:t>
            </a:r>
            <a:r>
              <a:rPr lang="en" sz="700">
                <a:solidFill>
                  <a:srgbClr val="DCDCAA"/>
                </a:solidFill>
                <a:highlight>
                  <a:srgbClr val="000000"/>
                </a:highlight>
                <a:latin typeface="Courier New"/>
                <a:ea typeface="Courier New"/>
                <a:cs typeface="Courier New"/>
                <a:sym typeface="Courier New"/>
              </a:rPr>
              <a:t>selfMask</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pixelAreaImage</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lossYearMask</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multiply</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Image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pixelArea</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areaStats</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pixelAreaImage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reduceRegion</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reducer</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Reducer</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sum</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geometry</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amazonRegionGeometry,</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scale</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B5CEA8"/>
                </a:solidFill>
                <a:highlight>
                  <a:srgbClr val="000000"/>
                </a:highlight>
                <a:latin typeface="Courier New"/>
                <a:ea typeface="Courier New"/>
                <a:cs typeface="Courier New"/>
                <a:sym typeface="Courier New"/>
              </a:rPr>
              <a:t>200</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maxPixels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B5CEA8"/>
                </a:solidFill>
                <a:highlight>
                  <a:srgbClr val="000000"/>
                </a:highlight>
                <a:latin typeface="Courier New"/>
                <a:ea typeface="Courier New"/>
                <a:cs typeface="Courier New"/>
                <a:sym typeface="Courier New"/>
              </a:rPr>
              <a:t>1e14</a:t>
            </a:r>
            <a:endParaRPr sz="700">
              <a:solidFill>
                <a:srgbClr val="B5CEA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7CA668"/>
                </a:solidFill>
                <a:highlight>
                  <a:srgbClr val="000000"/>
                </a:highlight>
                <a:latin typeface="Courier New"/>
                <a:ea typeface="Courier New"/>
                <a:cs typeface="Courier New"/>
                <a:sym typeface="Courier New"/>
              </a:rPr>
              <a:t>// Convert the image value to a Number</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lossArea</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Number</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areaStats</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get</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'lossyear'</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7CA668"/>
                </a:solidFill>
                <a:highlight>
                  <a:srgbClr val="000000"/>
                </a:highlight>
                <a:latin typeface="Courier New"/>
                <a:ea typeface="Courier New"/>
                <a:cs typeface="Courier New"/>
                <a:sym typeface="Courier New"/>
              </a:rPr>
              <a:t>// Multiply pixel area by loss area (assuming 'lossyear' represents loss area)</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deforestationArea</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lossArea</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multiply</a:t>
            </a:r>
            <a:r>
              <a:rPr lang="en" sz="700">
                <a:solidFill>
                  <a:srgbClr val="FFFFFF"/>
                </a:solidFill>
                <a:highlight>
                  <a:srgbClr val="000000"/>
                </a:highlight>
                <a:latin typeface="Courier New"/>
                <a:ea typeface="Courier New"/>
                <a:cs typeface="Courier New"/>
                <a:sym typeface="Courier New"/>
              </a:rPr>
              <a:t>(</a:t>
            </a:r>
            <a:r>
              <a:rPr lang="en" sz="700">
                <a:solidFill>
                  <a:srgbClr val="B5CEA8"/>
                </a:solidFill>
                <a:highlight>
                  <a:srgbClr val="000000"/>
                </a:highlight>
                <a:latin typeface="Courier New"/>
                <a:ea typeface="Courier New"/>
                <a:cs typeface="Courier New"/>
                <a:sym typeface="Courier New"/>
              </a:rPr>
              <a:t>0.0001</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C586C0"/>
                </a:solidFill>
                <a:highlight>
                  <a:srgbClr val="000000"/>
                </a:highlight>
                <a:latin typeface="Courier New"/>
                <a:ea typeface="Courier New"/>
                <a:cs typeface="Courier New"/>
                <a:sym typeface="Courier New"/>
              </a:rPr>
              <a:t>return</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lossYearMask</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set</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'area'</a:t>
            </a:r>
            <a:r>
              <a:rPr lang="en" sz="700">
                <a:solidFill>
                  <a:srgbClr val="FFFFFF"/>
                </a:solidFill>
                <a:highlight>
                  <a:srgbClr val="000000"/>
                </a:highlight>
                <a:latin typeface="Courier New"/>
                <a:ea typeface="Courier New"/>
                <a:cs typeface="Courier New"/>
                <a:sym typeface="Courier New"/>
              </a:rPr>
              <a:t>, deforestationArea)</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DCDCAA"/>
                </a:solidFill>
                <a:highlight>
                  <a:srgbClr val="000000"/>
                </a:highlight>
                <a:latin typeface="Courier New"/>
                <a:ea typeface="Courier New"/>
                <a:cs typeface="Courier New"/>
                <a:sym typeface="Courier New"/>
              </a:rPr>
              <a:t>set</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'year'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String</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Number</a:t>
            </a:r>
            <a:r>
              <a:rPr lang="en" sz="700">
                <a:solidFill>
                  <a:srgbClr val="FFFFFF"/>
                </a:solidFill>
                <a:highlight>
                  <a:srgbClr val="000000"/>
                </a:highlight>
                <a:latin typeface="Courier New"/>
                <a:ea typeface="Courier New"/>
                <a:cs typeface="Courier New"/>
                <a:sym typeface="Courier New"/>
              </a:rPr>
              <a:t>(year).</a:t>
            </a:r>
            <a:r>
              <a:rPr lang="en" sz="700">
                <a:solidFill>
                  <a:srgbClr val="DCDCAA"/>
                </a:solidFill>
                <a:highlight>
                  <a:srgbClr val="000000"/>
                </a:highlight>
                <a:latin typeface="Courier New"/>
                <a:ea typeface="Courier New"/>
                <a:cs typeface="Courier New"/>
                <a:sym typeface="Courier New"/>
              </a:rPr>
              <a:t>add</a:t>
            </a:r>
            <a:r>
              <a:rPr lang="en" sz="700">
                <a:solidFill>
                  <a:srgbClr val="FFFFFF"/>
                </a:solidFill>
                <a:highlight>
                  <a:srgbClr val="000000"/>
                </a:highlight>
                <a:latin typeface="Courier New"/>
                <a:ea typeface="Courier New"/>
                <a:cs typeface="Courier New"/>
                <a:sym typeface="Courier New"/>
              </a:rPr>
              <a:t>(</a:t>
            </a:r>
            <a:r>
              <a:rPr lang="en" sz="700">
                <a:solidFill>
                  <a:srgbClr val="B5CEA8"/>
                </a:solidFill>
                <a:highlight>
                  <a:srgbClr val="000000"/>
                </a:highlight>
                <a:latin typeface="Courier New"/>
                <a:ea typeface="Courier New"/>
                <a:cs typeface="Courier New"/>
                <a:sym typeface="Courier New"/>
              </a:rPr>
              <a:t>2000</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toInt</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Create an ImageCollection from the mapped result</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deforestationImageCollection</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ImageCollection</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fromImages</a:t>
            </a:r>
            <a:r>
              <a:rPr lang="en" sz="700">
                <a:solidFill>
                  <a:srgbClr val="FFFFFF"/>
                </a:solidFill>
                <a:highlight>
                  <a:srgbClr val="000000"/>
                </a:highlight>
                <a:latin typeface="Courier New"/>
                <a:ea typeface="Courier New"/>
                <a:cs typeface="Courier New"/>
                <a:sym typeface="Courier New"/>
              </a:rPr>
              <a:t>(deforestationAreas);</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DCDCAA"/>
                </a:solidFill>
                <a:highlight>
                  <a:srgbClr val="000000"/>
                </a:highlight>
                <a:latin typeface="Courier New"/>
                <a:ea typeface="Courier New"/>
                <a:cs typeface="Courier New"/>
                <a:sym typeface="Courier New"/>
              </a:rPr>
              <a:t>print</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'Deforestation Image Collection:'</a:t>
            </a:r>
            <a:r>
              <a:rPr lang="en" sz="700">
                <a:solidFill>
                  <a:srgbClr val="FFFFFF"/>
                </a:solidFill>
                <a:highlight>
                  <a:srgbClr val="000000"/>
                </a:highlight>
                <a:latin typeface="Courier New"/>
                <a:ea typeface="Courier New"/>
                <a:cs typeface="Courier New"/>
                <a:sym typeface="Courier New"/>
              </a:rPr>
              <a:t>, deforestationImageCollection);</a:t>
            </a:r>
            <a:endParaRPr sz="700">
              <a:solidFill>
                <a:srgbClr val="7CA668"/>
              </a:solidFill>
              <a:highlight>
                <a:srgbClr val="000000"/>
              </a:highlight>
              <a:latin typeface="Courier New"/>
              <a:ea typeface="Courier New"/>
              <a:cs typeface="Courier New"/>
              <a:sym typeface="Courier New"/>
            </a:endParaRPr>
          </a:p>
        </p:txBody>
      </p:sp>
      <p:sp>
        <p:nvSpPr>
          <p:cNvPr id="169" name="Google Shape;169;p23"/>
          <p:cNvSpPr txBox="1"/>
          <p:nvPr/>
        </p:nvSpPr>
        <p:spPr>
          <a:xfrm>
            <a:off x="696900" y="2083925"/>
            <a:ext cx="32778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It defines a list of years and maps over each year to calculate the deforestation area for the Amazon Basin. The detailed explanation is provided in the next comment block.</a:t>
            </a:r>
            <a:endParaRPr sz="1000">
              <a:solidFill>
                <a:srgbClr val="FFFFFF"/>
              </a:solidFill>
              <a:latin typeface="Courier New"/>
              <a:ea typeface="Courier New"/>
              <a:cs typeface="Courier New"/>
              <a:sym typeface="Courier New"/>
            </a:endParaRPr>
          </a:p>
          <a:p>
            <a:pPr marL="0" lvl="0" indent="0" algn="l" rtl="0">
              <a:spcBef>
                <a:spcPts val="0"/>
              </a:spcBef>
              <a:spcAft>
                <a:spcPts val="0"/>
              </a:spcAft>
              <a:buNone/>
            </a:pPr>
            <a:endParaRPr sz="1000">
              <a:solidFill>
                <a:srgbClr val="FFFFFF"/>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For each year, it creates a mask based on forest loss, calculates the pixel area, and aggregates the area statistics for the specified region. It then converts the result to hectares and adds metadata (year) to each image. Finally, an Image Collection is created from the mapped result.</a:t>
            </a:r>
            <a:endParaRPr sz="1000">
              <a:solidFill>
                <a:srgbClr val="FFFFFF"/>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p:nvPr/>
        </p:nvSpPr>
        <p:spPr>
          <a:xfrm>
            <a:off x="748075" y="370825"/>
            <a:ext cx="393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Output:</a:t>
            </a:r>
            <a:endParaRPr sz="1000">
              <a:solidFill>
                <a:srgbClr val="FFFFFF"/>
              </a:solidFill>
              <a:latin typeface="Courier New"/>
              <a:ea typeface="Courier New"/>
              <a:cs typeface="Courier New"/>
              <a:sym typeface="Courier New"/>
            </a:endParaRPr>
          </a:p>
        </p:txBody>
      </p:sp>
      <p:pic>
        <p:nvPicPr>
          <p:cNvPr id="175" name="Google Shape;175;p24"/>
          <p:cNvPicPr preferRelativeResize="0"/>
          <p:nvPr/>
        </p:nvPicPr>
        <p:blipFill rotWithShape="1">
          <a:blip r:embed="rId3">
            <a:alphaModFix/>
          </a:blip>
          <a:srcRect t="9269" b="6306"/>
          <a:stretch/>
        </p:blipFill>
        <p:spPr>
          <a:xfrm>
            <a:off x="901625" y="966675"/>
            <a:ext cx="7340750" cy="3486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720000" y="36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Stepwise Procedure</a:t>
            </a:r>
            <a:endParaRPr/>
          </a:p>
        </p:txBody>
      </p:sp>
      <p:sp>
        <p:nvSpPr>
          <p:cNvPr id="181" name="Google Shape;181;p25"/>
          <p:cNvSpPr txBox="1">
            <a:spLocks noGrp="1"/>
          </p:cNvSpPr>
          <p:nvPr>
            <p:ph type="title"/>
          </p:nvPr>
        </p:nvSpPr>
        <p:spPr>
          <a:xfrm>
            <a:off x="696900" y="1218500"/>
            <a:ext cx="33954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600"/>
              <a:t>Step 3 : Aggregate Results for Charting </a:t>
            </a:r>
            <a:endParaRPr sz="1600"/>
          </a:p>
        </p:txBody>
      </p:sp>
      <p:sp>
        <p:nvSpPr>
          <p:cNvPr id="182" name="Google Shape;182;p25"/>
          <p:cNvSpPr txBox="1"/>
          <p:nvPr/>
        </p:nvSpPr>
        <p:spPr>
          <a:xfrm>
            <a:off x="4670700" y="1127075"/>
            <a:ext cx="3753300" cy="3507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800">
                <a:solidFill>
                  <a:srgbClr val="7CA668"/>
                </a:solidFill>
                <a:highlight>
                  <a:srgbClr val="000000"/>
                </a:highlight>
                <a:latin typeface="Courier New"/>
                <a:ea typeface="Courier New"/>
                <a:cs typeface="Courier New"/>
                <a:sym typeface="Courier New"/>
              </a:rPr>
              <a:t>// Aggregate the results for charting</a:t>
            </a:r>
            <a:endParaRPr sz="8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569CD6"/>
                </a:solidFill>
                <a:highlight>
                  <a:srgbClr val="000000"/>
                </a:highlight>
                <a:latin typeface="Courier New"/>
                <a:ea typeface="Courier New"/>
                <a:cs typeface="Courier New"/>
                <a:sym typeface="Courier New"/>
              </a:rPr>
              <a:t>var</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yearsList</a:t>
            </a:r>
            <a:r>
              <a:rPr lang="en" sz="800">
                <a:solidFill>
                  <a:srgbClr val="FFFFFF"/>
                </a:solidFill>
                <a:highlight>
                  <a:srgbClr val="000000"/>
                </a:highlight>
                <a:latin typeface="Courier New"/>
                <a:ea typeface="Courier New"/>
                <a:cs typeface="Courier New"/>
                <a:sym typeface="Courier New"/>
              </a:rPr>
              <a:t> </a:t>
            </a:r>
            <a:r>
              <a:rPr lang="en" sz="800">
                <a:solidFill>
                  <a:srgbClr val="D4D4D4"/>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deforestationImageCollection</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aggregate_array</a:t>
            </a:r>
            <a:r>
              <a:rPr lang="en" sz="800">
                <a:solidFill>
                  <a:srgbClr val="FFFFFF"/>
                </a:solidFill>
                <a:highlight>
                  <a:srgbClr val="000000"/>
                </a:highlight>
                <a:latin typeface="Courier New"/>
                <a:ea typeface="Courier New"/>
                <a:cs typeface="Courier New"/>
                <a:sym typeface="Courier New"/>
              </a:rPr>
              <a:t>(</a:t>
            </a:r>
            <a:r>
              <a:rPr lang="en" sz="800">
                <a:solidFill>
                  <a:srgbClr val="CE9178"/>
                </a:solidFill>
                <a:highlight>
                  <a:srgbClr val="000000"/>
                </a:highlight>
                <a:latin typeface="Courier New"/>
                <a:ea typeface="Courier New"/>
                <a:cs typeface="Courier New"/>
                <a:sym typeface="Courier New"/>
              </a:rPr>
              <a:t>'year'</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569CD6"/>
                </a:solidFill>
                <a:highlight>
                  <a:srgbClr val="000000"/>
                </a:highlight>
                <a:latin typeface="Courier New"/>
                <a:ea typeface="Courier New"/>
                <a:cs typeface="Courier New"/>
                <a:sym typeface="Courier New"/>
              </a:rPr>
              <a:t>var</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deforestationAreasList</a:t>
            </a:r>
            <a:r>
              <a:rPr lang="en" sz="800">
                <a:solidFill>
                  <a:srgbClr val="FFFFFF"/>
                </a:solidFill>
                <a:highlight>
                  <a:srgbClr val="000000"/>
                </a:highlight>
                <a:latin typeface="Courier New"/>
                <a:ea typeface="Courier New"/>
                <a:cs typeface="Courier New"/>
                <a:sym typeface="Courier New"/>
              </a:rPr>
              <a:t> </a:t>
            </a:r>
            <a:r>
              <a:rPr lang="en" sz="800">
                <a:solidFill>
                  <a:srgbClr val="D4D4D4"/>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deforestationImageCollection</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aggregate_array</a:t>
            </a:r>
            <a:r>
              <a:rPr lang="en" sz="800">
                <a:solidFill>
                  <a:srgbClr val="FFFFFF"/>
                </a:solidFill>
                <a:highlight>
                  <a:srgbClr val="000000"/>
                </a:highlight>
                <a:latin typeface="Courier New"/>
                <a:ea typeface="Courier New"/>
                <a:cs typeface="Courier New"/>
                <a:sym typeface="Courier New"/>
              </a:rPr>
              <a:t>(</a:t>
            </a:r>
            <a:r>
              <a:rPr lang="en" sz="800">
                <a:solidFill>
                  <a:srgbClr val="CE9178"/>
                </a:solidFill>
                <a:highlight>
                  <a:srgbClr val="000000"/>
                </a:highlight>
                <a:latin typeface="Courier New"/>
                <a:ea typeface="Courier New"/>
                <a:cs typeface="Courier New"/>
                <a:sym typeface="Courier New"/>
              </a:rPr>
              <a:t>'area'</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569CD6"/>
                </a:solidFill>
                <a:highlight>
                  <a:srgbClr val="000000"/>
                </a:highlight>
                <a:latin typeface="Courier New"/>
                <a:ea typeface="Courier New"/>
                <a:cs typeface="Courier New"/>
                <a:sym typeface="Courier New"/>
              </a:rPr>
              <a:t>var</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deforestationData</a:t>
            </a:r>
            <a:r>
              <a:rPr lang="en" sz="800">
                <a:solidFill>
                  <a:srgbClr val="FFFFFF"/>
                </a:solidFill>
                <a:highlight>
                  <a:srgbClr val="000000"/>
                </a:highlight>
                <a:latin typeface="Courier New"/>
                <a:ea typeface="Courier New"/>
                <a:cs typeface="Courier New"/>
                <a:sym typeface="Courier New"/>
              </a:rPr>
              <a:t> </a:t>
            </a:r>
            <a:r>
              <a:rPr lang="en" sz="800">
                <a:solidFill>
                  <a:srgbClr val="D4D4D4"/>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ee</a:t>
            </a:r>
            <a:r>
              <a:rPr lang="en" sz="800">
                <a:solidFill>
                  <a:srgbClr val="FFFFFF"/>
                </a:solidFill>
                <a:highlight>
                  <a:srgbClr val="000000"/>
                </a:highlight>
                <a:latin typeface="Courier New"/>
                <a:ea typeface="Courier New"/>
                <a:cs typeface="Courier New"/>
                <a:sym typeface="Courier New"/>
              </a:rPr>
              <a:t>.</a:t>
            </a:r>
            <a:r>
              <a:rPr lang="en" sz="800">
                <a:solidFill>
                  <a:srgbClr val="9CDCFE"/>
                </a:solidFill>
                <a:highlight>
                  <a:srgbClr val="000000"/>
                </a:highlight>
                <a:latin typeface="Courier New"/>
                <a:ea typeface="Courier New"/>
                <a:cs typeface="Courier New"/>
                <a:sym typeface="Courier New"/>
              </a:rPr>
              <a:t>Dictionary</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fromLists</a:t>
            </a:r>
            <a:r>
              <a:rPr lang="en" sz="800">
                <a:solidFill>
                  <a:srgbClr val="FFFFFF"/>
                </a:solidFill>
                <a:highlight>
                  <a:srgbClr val="000000"/>
                </a:highlight>
                <a:latin typeface="Courier New"/>
                <a:ea typeface="Courier New"/>
                <a:cs typeface="Courier New"/>
                <a:sym typeface="Courier New"/>
              </a:rPr>
              <a:t>(yearsList, deforestationAreasList);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DCDCAA"/>
                </a:solidFill>
                <a:highlight>
                  <a:srgbClr val="000000"/>
                </a:highlight>
                <a:latin typeface="Courier New"/>
                <a:ea typeface="Courier New"/>
                <a:cs typeface="Courier New"/>
                <a:sym typeface="Courier New"/>
              </a:rPr>
              <a:t>print</a:t>
            </a:r>
            <a:r>
              <a:rPr lang="en" sz="800">
                <a:solidFill>
                  <a:srgbClr val="FFFFFF"/>
                </a:solidFill>
                <a:highlight>
                  <a:srgbClr val="000000"/>
                </a:highlight>
                <a:latin typeface="Courier New"/>
                <a:ea typeface="Courier New"/>
                <a:cs typeface="Courier New"/>
                <a:sym typeface="Courier New"/>
              </a:rPr>
              <a:t>(</a:t>
            </a:r>
            <a:r>
              <a:rPr lang="en" sz="800">
                <a:solidFill>
                  <a:srgbClr val="CE9178"/>
                </a:solidFill>
                <a:highlight>
                  <a:srgbClr val="000000"/>
                </a:highlight>
                <a:latin typeface="Courier New"/>
                <a:ea typeface="Courier New"/>
                <a:cs typeface="Courier New"/>
                <a:sym typeface="Courier New"/>
              </a:rPr>
              <a:t>'Deforestation Data:'</a:t>
            </a:r>
            <a:r>
              <a:rPr lang="en" sz="800">
                <a:solidFill>
                  <a:srgbClr val="FFFFFF"/>
                </a:solidFill>
                <a:highlight>
                  <a:srgbClr val="000000"/>
                </a:highlight>
                <a:latin typeface="Courier New"/>
                <a:ea typeface="Courier New"/>
                <a:cs typeface="Courier New"/>
                <a:sym typeface="Courier New"/>
              </a:rPr>
              <a:t>, deforestationData);</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7CA668"/>
                </a:solidFill>
                <a:highlight>
                  <a:srgbClr val="000000"/>
                </a:highlight>
                <a:latin typeface="Courier New"/>
                <a:ea typeface="Courier New"/>
                <a:cs typeface="Courier New"/>
                <a:sym typeface="Courier New"/>
              </a:rPr>
              <a:t>// Create an area chart for deforestation</a:t>
            </a:r>
            <a:endParaRPr sz="8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569CD6"/>
                </a:solidFill>
                <a:highlight>
                  <a:srgbClr val="000000"/>
                </a:highlight>
                <a:latin typeface="Courier New"/>
                <a:ea typeface="Courier New"/>
                <a:cs typeface="Courier New"/>
                <a:sym typeface="Courier New"/>
              </a:rPr>
              <a:t>var</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deforestationChart</a:t>
            </a:r>
            <a:r>
              <a:rPr lang="en" sz="800">
                <a:solidFill>
                  <a:srgbClr val="FFFFFF"/>
                </a:solidFill>
                <a:highlight>
                  <a:srgbClr val="000000"/>
                </a:highlight>
                <a:latin typeface="Courier New"/>
                <a:ea typeface="Courier New"/>
                <a:cs typeface="Courier New"/>
                <a:sym typeface="Courier New"/>
              </a:rPr>
              <a:t> </a:t>
            </a:r>
            <a:r>
              <a:rPr lang="en" sz="800">
                <a:solidFill>
                  <a:srgbClr val="D4D4D4"/>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ui</a:t>
            </a:r>
            <a:r>
              <a:rPr lang="en" sz="800">
                <a:solidFill>
                  <a:srgbClr val="FFFFFF"/>
                </a:solidFill>
                <a:highlight>
                  <a:srgbClr val="000000"/>
                </a:highlight>
                <a:latin typeface="Courier New"/>
                <a:ea typeface="Courier New"/>
                <a:cs typeface="Courier New"/>
                <a:sym typeface="Courier New"/>
              </a:rPr>
              <a:t>.</a:t>
            </a:r>
            <a:r>
              <a:rPr lang="en" sz="800">
                <a:solidFill>
                  <a:srgbClr val="9CDCFE"/>
                </a:solidFill>
                <a:highlight>
                  <a:srgbClr val="000000"/>
                </a:highlight>
                <a:latin typeface="Courier New"/>
                <a:ea typeface="Courier New"/>
                <a:cs typeface="Courier New"/>
                <a:sym typeface="Courier New"/>
              </a:rPr>
              <a:t>Chart</a:t>
            </a:r>
            <a:r>
              <a:rPr lang="en" sz="800">
                <a:solidFill>
                  <a:srgbClr val="FFFFFF"/>
                </a:solidFill>
                <a:highlight>
                  <a:srgbClr val="000000"/>
                </a:highlight>
                <a:latin typeface="Courier New"/>
                <a:ea typeface="Courier New"/>
                <a:cs typeface="Courier New"/>
                <a:sym typeface="Courier New"/>
              </a:rPr>
              <a:t>.</a:t>
            </a:r>
            <a:r>
              <a:rPr lang="en" sz="800">
                <a:solidFill>
                  <a:srgbClr val="9CDCFE"/>
                </a:solidFill>
                <a:highlight>
                  <a:srgbClr val="000000"/>
                </a:highlight>
                <a:latin typeface="Courier New"/>
                <a:ea typeface="Courier New"/>
                <a:cs typeface="Courier New"/>
                <a:sym typeface="Courier New"/>
              </a:rPr>
              <a:t>array</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values</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FFFFFF"/>
                </a:solidFill>
                <a:highlight>
                  <a:srgbClr val="000000"/>
                </a:highlight>
                <a:latin typeface="Courier New"/>
                <a:ea typeface="Courier New"/>
                <a:cs typeface="Courier New"/>
                <a:sym typeface="Courier New"/>
              </a:rPr>
              <a:t>  array</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deforestationData</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values</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FFFFFF"/>
                </a:solidFill>
                <a:highlight>
                  <a:srgbClr val="000000"/>
                </a:highlight>
                <a:latin typeface="Courier New"/>
                <a:ea typeface="Courier New"/>
                <a:cs typeface="Courier New"/>
                <a:sym typeface="Courier New"/>
              </a:rPr>
              <a:t>  axis</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B5CEA8"/>
                </a:solidFill>
                <a:highlight>
                  <a:srgbClr val="000000"/>
                </a:highlight>
                <a:latin typeface="Courier New"/>
                <a:ea typeface="Courier New"/>
                <a:cs typeface="Courier New"/>
                <a:sym typeface="Courier New"/>
              </a:rPr>
              <a:t>0</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FFFFFF"/>
                </a:solidFill>
                <a:highlight>
                  <a:srgbClr val="000000"/>
                </a:highlight>
                <a:latin typeface="Courier New"/>
                <a:ea typeface="Courier New"/>
                <a:cs typeface="Courier New"/>
                <a:sym typeface="Courier New"/>
              </a:rPr>
              <a:t>  xLabels</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deforestationData</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keys</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setChartType</a:t>
            </a:r>
            <a:r>
              <a:rPr lang="en" sz="800">
                <a:solidFill>
                  <a:srgbClr val="FFFFFF"/>
                </a:solidFill>
                <a:highlight>
                  <a:srgbClr val="000000"/>
                </a:highlight>
                <a:latin typeface="Courier New"/>
                <a:ea typeface="Courier New"/>
                <a:cs typeface="Courier New"/>
                <a:sym typeface="Courier New"/>
              </a:rPr>
              <a:t>(</a:t>
            </a:r>
            <a:r>
              <a:rPr lang="en" sz="800">
                <a:solidFill>
                  <a:srgbClr val="CE9178"/>
                </a:solidFill>
                <a:highlight>
                  <a:srgbClr val="000000"/>
                </a:highlight>
                <a:latin typeface="Courier New"/>
                <a:ea typeface="Courier New"/>
                <a:cs typeface="Courier New"/>
                <a:sym typeface="Courier New"/>
              </a:rPr>
              <a:t>'AreaChart'</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setOptions</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FFFFFF"/>
                </a:solidFill>
                <a:highlight>
                  <a:srgbClr val="000000"/>
                </a:highlight>
                <a:latin typeface="Courier New"/>
                <a:ea typeface="Courier New"/>
                <a:cs typeface="Courier New"/>
                <a:sym typeface="Courier New"/>
              </a:rPr>
              <a:t>  title</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CE9178"/>
                </a:solidFill>
                <a:highlight>
                  <a:srgbClr val="000000"/>
                </a:highlight>
                <a:latin typeface="Courier New"/>
                <a:ea typeface="Courier New"/>
                <a:cs typeface="Courier New"/>
                <a:sym typeface="Courier New"/>
              </a:rPr>
              <a:t>'Deforestation Over the Years'</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FFFFFF"/>
                </a:solidFill>
                <a:highlight>
                  <a:srgbClr val="000000"/>
                </a:highlight>
                <a:latin typeface="Courier New"/>
                <a:ea typeface="Courier New"/>
                <a:cs typeface="Courier New"/>
                <a:sym typeface="Courier New"/>
              </a:rPr>
              <a:t>  hAxis</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{title</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CE9178"/>
                </a:solidFill>
                <a:highlight>
                  <a:srgbClr val="000000"/>
                </a:highlight>
                <a:latin typeface="Courier New"/>
                <a:ea typeface="Courier New"/>
                <a:cs typeface="Courier New"/>
                <a:sym typeface="Courier New"/>
              </a:rPr>
              <a:t>'Year'</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FFFFFF"/>
                </a:solidFill>
                <a:highlight>
                  <a:srgbClr val="000000"/>
                </a:highlight>
                <a:latin typeface="Courier New"/>
                <a:ea typeface="Courier New"/>
                <a:cs typeface="Courier New"/>
                <a:sym typeface="Courier New"/>
              </a:rPr>
              <a:t>  vAxis</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{title</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CE9178"/>
                </a:solidFill>
                <a:highlight>
                  <a:srgbClr val="000000"/>
                </a:highlight>
                <a:latin typeface="Courier New"/>
                <a:ea typeface="Courier New"/>
                <a:cs typeface="Courier New"/>
                <a:sym typeface="Courier New"/>
              </a:rPr>
              <a:t>'Deforestation Area (in hectares)'</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7CA668"/>
                </a:solidFill>
                <a:highlight>
                  <a:srgbClr val="000000"/>
                </a:highlight>
                <a:latin typeface="Courier New"/>
                <a:ea typeface="Courier New"/>
                <a:cs typeface="Courier New"/>
                <a:sym typeface="Courier New"/>
              </a:rPr>
              <a:t>// Print the deforestation chart</a:t>
            </a:r>
            <a:endParaRPr sz="8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DCDCAA"/>
                </a:solidFill>
                <a:highlight>
                  <a:srgbClr val="000000"/>
                </a:highlight>
                <a:latin typeface="Courier New"/>
                <a:ea typeface="Courier New"/>
                <a:cs typeface="Courier New"/>
                <a:sym typeface="Courier New"/>
              </a:rPr>
              <a:t>print</a:t>
            </a:r>
            <a:r>
              <a:rPr lang="en" sz="800">
                <a:solidFill>
                  <a:srgbClr val="FFFFFF"/>
                </a:solidFill>
                <a:highlight>
                  <a:srgbClr val="000000"/>
                </a:highlight>
                <a:latin typeface="Courier New"/>
                <a:ea typeface="Courier New"/>
                <a:cs typeface="Courier New"/>
                <a:sym typeface="Courier New"/>
              </a:rPr>
              <a:t>(</a:t>
            </a:r>
            <a:r>
              <a:rPr lang="en" sz="800">
                <a:solidFill>
                  <a:srgbClr val="CE9178"/>
                </a:solidFill>
                <a:highlight>
                  <a:srgbClr val="000000"/>
                </a:highlight>
                <a:latin typeface="Courier New"/>
                <a:ea typeface="Courier New"/>
                <a:cs typeface="Courier New"/>
                <a:sym typeface="Courier New"/>
              </a:rPr>
              <a:t>'Deforestation Chart:'</a:t>
            </a:r>
            <a:r>
              <a:rPr lang="en" sz="800">
                <a:solidFill>
                  <a:srgbClr val="FFFFFF"/>
                </a:solidFill>
                <a:highlight>
                  <a:srgbClr val="000000"/>
                </a:highlight>
                <a:latin typeface="Courier New"/>
                <a:ea typeface="Courier New"/>
                <a:cs typeface="Courier New"/>
                <a:sym typeface="Courier New"/>
              </a:rPr>
              <a:t>, deforestationChart);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800">
              <a:solidFill>
                <a:srgbClr val="7CA668"/>
              </a:solidFill>
              <a:highlight>
                <a:srgbClr val="000000"/>
              </a:highlight>
              <a:latin typeface="Courier New"/>
              <a:ea typeface="Courier New"/>
              <a:cs typeface="Courier New"/>
              <a:sym typeface="Courier New"/>
            </a:endParaRPr>
          </a:p>
        </p:txBody>
      </p:sp>
      <p:sp>
        <p:nvSpPr>
          <p:cNvPr id="183" name="Google Shape;183;p25"/>
          <p:cNvSpPr txBox="1"/>
          <p:nvPr/>
        </p:nvSpPr>
        <p:spPr>
          <a:xfrm>
            <a:off x="755700" y="2083925"/>
            <a:ext cx="3277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It aggregates the calculated deforestation areas and years into a dictionary for charting.</a:t>
            </a:r>
            <a:endParaRPr sz="1000">
              <a:solidFill>
                <a:srgbClr val="FFFFFF"/>
              </a:solidFill>
              <a:latin typeface="Courier New"/>
              <a:ea typeface="Courier New"/>
              <a:cs typeface="Courier New"/>
              <a:sym typeface="Courier New"/>
            </a:endParaRPr>
          </a:p>
          <a:p>
            <a:pPr marL="0" lvl="0" indent="0" algn="l" rtl="0">
              <a:spcBef>
                <a:spcPts val="0"/>
              </a:spcBef>
              <a:spcAft>
                <a:spcPts val="0"/>
              </a:spcAft>
              <a:buNone/>
            </a:pPr>
            <a:endParaRPr sz="1000">
              <a:solidFill>
                <a:srgbClr val="FFFFFF"/>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It uses the aggregated data to create an area chart for deforestation over the years.</a:t>
            </a:r>
            <a:endParaRPr sz="1000">
              <a:solidFill>
                <a:srgbClr val="FFFFFF"/>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p:nvPr/>
        </p:nvSpPr>
        <p:spPr>
          <a:xfrm>
            <a:off x="748075" y="370825"/>
            <a:ext cx="393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Output:</a:t>
            </a:r>
            <a:endParaRPr sz="1000">
              <a:solidFill>
                <a:srgbClr val="FFFFFF"/>
              </a:solidFill>
              <a:latin typeface="Courier New"/>
              <a:ea typeface="Courier New"/>
              <a:cs typeface="Courier New"/>
              <a:sym typeface="Courier New"/>
            </a:endParaRPr>
          </a:p>
        </p:txBody>
      </p:sp>
      <p:pic>
        <p:nvPicPr>
          <p:cNvPr id="189" name="Google Shape;189;p26"/>
          <p:cNvPicPr preferRelativeResize="0"/>
          <p:nvPr/>
        </p:nvPicPr>
        <p:blipFill rotWithShape="1">
          <a:blip r:embed="rId3">
            <a:alphaModFix/>
          </a:blip>
          <a:srcRect t="10049" b="5782"/>
          <a:stretch/>
        </p:blipFill>
        <p:spPr>
          <a:xfrm>
            <a:off x="901625" y="913200"/>
            <a:ext cx="7340750" cy="3475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720000" y="36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Stepwise Procedure</a:t>
            </a:r>
            <a:endParaRPr/>
          </a:p>
        </p:txBody>
      </p:sp>
      <p:sp>
        <p:nvSpPr>
          <p:cNvPr id="195" name="Google Shape;195;p27"/>
          <p:cNvSpPr txBox="1">
            <a:spLocks noGrp="1"/>
          </p:cNvSpPr>
          <p:nvPr>
            <p:ph type="title"/>
          </p:nvPr>
        </p:nvSpPr>
        <p:spPr>
          <a:xfrm>
            <a:off x="696900" y="1079825"/>
            <a:ext cx="38751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600"/>
              <a:t>Step 4 : Calculate Cumulative Deforestation</a:t>
            </a:r>
            <a:endParaRPr sz="1600"/>
          </a:p>
        </p:txBody>
      </p:sp>
      <p:sp>
        <p:nvSpPr>
          <p:cNvPr id="196" name="Google Shape;196;p27"/>
          <p:cNvSpPr txBox="1"/>
          <p:nvPr/>
        </p:nvSpPr>
        <p:spPr>
          <a:xfrm>
            <a:off x="696900" y="1560675"/>
            <a:ext cx="3753600" cy="1882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Function to calculate cumulative sum with modified logic</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cumulativeSum</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DCDCAA"/>
                </a:solidFill>
                <a:highlight>
                  <a:srgbClr val="000000"/>
                </a:highlight>
                <a:latin typeface="Courier New"/>
                <a:ea typeface="Courier New"/>
                <a:cs typeface="Courier New"/>
                <a:sym typeface="Courier New"/>
              </a:rPr>
              <a:t>function</a:t>
            </a:r>
            <a:r>
              <a:rPr lang="en" sz="700">
                <a:solidFill>
                  <a:srgbClr val="FFFFFF"/>
                </a:solidFill>
                <a:highlight>
                  <a:srgbClr val="000000"/>
                </a:highlight>
                <a:latin typeface="Courier New"/>
                <a:ea typeface="Courier New"/>
                <a:cs typeface="Courier New"/>
                <a:sym typeface="Courier New"/>
              </a:rPr>
              <a:t>(element, accumulator)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accumulator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List</a:t>
            </a:r>
            <a:r>
              <a:rPr lang="en" sz="700">
                <a:solidFill>
                  <a:srgbClr val="FFFFFF"/>
                </a:solidFill>
                <a:highlight>
                  <a:srgbClr val="000000"/>
                </a:highlight>
                <a:latin typeface="Courier New"/>
                <a:ea typeface="Courier New"/>
                <a:cs typeface="Courier New"/>
                <a:sym typeface="Courier New"/>
              </a:rPr>
              <a:t>(accumulator);</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C586C0"/>
                </a:solidFill>
                <a:highlight>
                  <a:srgbClr val="000000"/>
                </a:highlight>
                <a:latin typeface="Courier New"/>
                <a:ea typeface="Courier New"/>
                <a:cs typeface="Courier New"/>
                <a:sym typeface="Courier New"/>
              </a:rPr>
              <a:t>return</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accumulator</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add</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Number</a:t>
            </a:r>
            <a:r>
              <a:rPr lang="en" sz="700">
                <a:solidFill>
                  <a:srgbClr val="FFFFFF"/>
                </a:solidFill>
                <a:highlight>
                  <a:srgbClr val="000000"/>
                </a:highlight>
                <a:latin typeface="Courier New"/>
                <a:ea typeface="Courier New"/>
                <a:cs typeface="Courier New"/>
                <a:sym typeface="Courier New"/>
              </a:rPr>
              <a:t>(element).</a:t>
            </a:r>
            <a:r>
              <a:rPr lang="en" sz="700">
                <a:solidFill>
                  <a:srgbClr val="DCDCAA"/>
                </a:solidFill>
                <a:highlight>
                  <a:srgbClr val="000000"/>
                </a:highlight>
                <a:latin typeface="Courier New"/>
                <a:ea typeface="Courier New"/>
                <a:cs typeface="Courier New"/>
                <a:sym typeface="Courier New"/>
              </a:rPr>
              <a:t>add</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accumulator</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get</a:t>
            </a:r>
            <a:r>
              <a:rPr lang="en" sz="700">
                <a:solidFill>
                  <a:srgbClr val="FFFFFF"/>
                </a:solidFill>
                <a:highlight>
                  <a:srgbClr val="000000"/>
                </a:highlight>
                <a:latin typeface="Courier New"/>
                <a:ea typeface="Courier New"/>
                <a:cs typeface="Courier New"/>
                <a:sym typeface="Courier New"/>
              </a:rPr>
              <a:t>(</a:t>
            </a:r>
            <a:r>
              <a:rPr lang="en" sz="700">
                <a:solidFill>
                  <a:srgbClr val="D4D4D4"/>
                </a:solidFill>
                <a:highlight>
                  <a:srgbClr val="000000"/>
                </a:highlight>
                <a:latin typeface="Courier New"/>
                <a:ea typeface="Courier New"/>
                <a:cs typeface="Courier New"/>
                <a:sym typeface="Courier New"/>
              </a:rPr>
              <a:t>-</a:t>
            </a:r>
            <a:r>
              <a:rPr lang="en" sz="700">
                <a:solidFill>
                  <a:srgbClr val="B5CEA8"/>
                </a:solidFill>
                <a:highlight>
                  <a:srgbClr val="000000"/>
                </a:highlight>
                <a:latin typeface="Courier New"/>
                <a:ea typeface="Courier New"/>
                <a:cs typeface="Courier New"/>
                <a:sym typeface="Courier New"/>
              </a:rPr>
              <a:t>1</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Apply cumulative sum function to the list</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cumulativeDeforestationList</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deforestationAreasList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iterate</a:t>
            </a:r>
            <a:r>
              <a:rPr lang="en" sz="700">
                <a:solidFill>
                  <a:srgbClr val="FFFFFF"/>
                </a:solidFill>
                <a:highlight>
                  <a:srgbClr val="000000"/>
                </a:highlight>
                <a:latin typeface="Courier New"/>
                <a:ea typeface="Courier New"/>
                <a:cs typeface="Courier New"/>
                <a:sym typeface="Courier New"/>
              </a:rPr>
              <a:t>(cumulativeSum,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List</a:t>
            </a:r>
            <a:r>
              <a:rPr lang="en" sz="700">
                <a:solidFill>
                  <a:srgbClr val="FFFFFF"/>
                </a:solidFill>
                <a:highlight>
                  <a:srgbClr val="000000"/>
                </a:highlight>
                <a:latin typeface="Courier New"/>
                <a:ea typeface="Courier New"/>
                <a:cs typeface="Courier New"/>
                <a:sym typeface="Courier New"/>
              </a:rPr>
              <a:t>([</a:t>
            </a:r>
            <a:r>
              <a:rPr lang="en" sz="700">
                <a:solidFill>
                  <a:srgbClr val="B5CEA8"/>
                </a:solidFill>
                <a:highlight>
                  <a:srgbClr val="000000"/>
                </a:highlight>
                <a:latin typeface="Courier New"/>
                <a:ea typeface="Courier New"/>
                <a:cs typeface="Courier New"/>
                <a:sym typeface="Courier New"/>
              </a:rPr>
              <a:t>0</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DCDCAA"/>
                </a:solidFill>
                <a:highlight>
                  <a:srgbClr val="000000"/>
                </a:highlight>
                <a:latin typeface="Courier New"/>
                <a:ea typeface="Courier New"/>
                <a:cs typeface="Courier New"/>
                <a:sym typeface="Courier New"/>
              </a:rPr>
              <a:t>print</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'Cumulative Deforestation List:'</a:t>
            </a:r>
            <a:r>
              <a:rPr lang="en" sz="700">
                <a:solidFill>
                  <a:srgbClr val="FFFFFF"/>
                </a:solidFill>
                <a:highlight>
                  <a:srgbClr val="000000"/>
                </a:highlight>
                <a:latin typeface="Courier New"/>
                <a:ea typeface="Courier New"/>
                <a:cs typeface="Courier New"/>
                <a:sym typeface="Courier New"/>
              </a:rPr>
              <a:t>, cumulativeDeforestationList);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700">
              <a:solidFill>
                <a:srgbClr val="7CA668"/>
              </a:solidFill>
              <a:highlight>
                <a:srgbClr val="000000"/>
              </a:highlight>
              <a:latin typeface="Courier New"/>
              <a:ea typeface="Courier New"/>
              <a:cs typeface="Courier New"/>
              <a:sym typeface="Courier New"/>
            </a:endParaRPr>
          </a:p>
        </p:txBody>
      </p:sp>
      <p:sp>
        <p:nvSpPr>
          <p:cNvPr id="197" name="Google Shape;197;p27"/>
          <p:cNvSpPr txBox="1"/>
          <p:nvPr/>
        </p:nvSpPr>
        <p:spPr>
          <a:xfrm>
            <a:off x="708450" y="3443425"/>
            <a:ext cx="3730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It defines a function to calculate the cumulative sum and applies it to the list of deforestation areas, resulting in a cumulative deforestation list.</a:t>
            </a:r>
            <a:endParaRPr sz="1000">
              <a:solidFill>
                <a:srgbClr val="FFFFFF"/>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It converts the cumulative list to a dictionary and creates an area chart for cumulative deforestation over the years.</a:t>
            </a:r>
            <a:endParaRPr sz="1000">
              <a:solidFill>
                <a:srgbClr val="FFFFFF"/>
              </a:solidFill>
              <a:latin typeface="Courier New"/>
              <a:ea typeface="Courier New"/>
              <a:cs typeface="Courier New"/>
              <a:sym typeface="Courier New"/>
            </a:endParaRPr>
          </a:p>
        </p:txBody>
      </p:sp>
      <p:sp>
        <p:nvSpPr>
          <p:cNvPr id="198" name="Google Shape;198;p27"/>
          <p:cNvSpPr txBox="1"/>
          <p:nvPr/>
        </p:nvSpPr>
        <p:spPr>
          <a:xfrm>
            <a:off x="4525550" y="1560675"/>
            <a:ext cx="4149000" cy="2892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Convert the cumulative list to a dictionary with years as keys</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cumulativeDeforestationDict</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Dictionary</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fromLists</a:t>
            </a:r>
            <a:r>
              <a:rPr lang="en" sz="700">
                <a:solidFill>
                  <a:srgbClr val="FFFFFF"/>
                </a:solidFill>
                <a:highlight>
                  <a:srgbClr val="000000"/>
                </a:highlight>
                <a:latin typeface="Courier New"/>
                <a:ea typeface="Courier New"/>
                <a:cs typeface="Courier New"/>
                <a:sym typeface="Courier New"/>
              </a:rPr>
              <a:t>(yearsList,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List</a:t>
            </a:r>
            <a:r>
              <a:rPr lang="en" sz="700">
                <a:solidFill>
                  <a:srgbClr val="FFFFFF"/>
                </a:solidFill>
                <a:highlight>
                  <a:srgbClr val="000000"/>
                </a:highlight>
                <a:latin typeface="Courier New"/>
                <a:ea typeface="Courier New"/>
                <a:cs typeface="Courier New"/>
                <a:sym typeface="Courier New"/>
              </a:rPr>
              <a:t>(cumulativeDeforestationList).</a:t>
            </a:r>
            <a:r>
              <a:rPr lang="en" sz="700">
                <a:solidFill>
                  <a:srgbClr val="DCDCAA"/>
                </a:solidFill>
                <a:highlight>
                  <a:srgbClr val="000000"/>
                </a:highlight>
                <a:latin typeface="Courier New"/>
                <a:ea typeface="Courier New"/>
                <a:cs typeface="Courier New"/>
                <a:sym typeface="Courier New"/>
              </a:rPr>
              <a:t>slice</a:t>
            </a:r>
            <a:r>
              <a:rPr lang="en" sz="700">
                <a:solidFill>
                  <a:srgbClr val="FFFFFF"/>
                </a:solidFill>
                <a:highlight>
                  <a:srgbClr val="000000"/>
                </a:highlight>
                <a:latin typeface="Courier New"/>
                <a:ea typeface="Courier New"/>
                <a:cs typeface="Courier New"/>
                <a:sym typeface="Courier New"/>
              </a:rPr>
              <a:t>(</a:t>
            </a:r>
            <a:r>
              <a:rPr lang="en" sz="700">
                <a:solidFill>
                  <a:srgbClr val="B5CEA8"/>
                </a:solidFill>
                <a:highlight>
                  <a:srgbClr val="000000"/>
                </a:highlight>
                <a:latin typeface="Courier New"/>
                <a:ea typeface="Courier New"/>
                <a:cs typeface="Courier New"/>
                <a:sym typeface="Courier New"/>
              </a:rPr>
              <a:t>1</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DCDCAA"/>
                </a:solidFill>
                <a:highlight>
                  <a:srgbClr val="000000"/>
                </a:highlight>
                <a:latin typeface="Courier New"/>
                <a:ea typeface="Courier New"/>
                <a:cs typeface="Courier New"/>
                <a:sym typeface="Courier New"/>
              </a:rPr>
              <a:t>print</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'Cumulative Deforestation Dictionary:'</a:t>
            </a:r>
            <a:r>
              <a:rPr lang="en" sz="700">
                <a:solidFill>
                  <a:srgbClr val="FFFFFF"/>
                </a:solidFill>
                <a:highlight>
                  <a:srgbClr val="000000"/>
                </a:highlight>
                <a:latin typeface="Courier New"/>
                <a:ea typeface="Courier New"/>
                <a:cs typeface="Courier New"/>
                <a:sym typeface="Courier New"/>
              </a:rPr>
              <a:t>, cumulativeDeforestationDict);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Create an area chart for cumulative deforestation</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cumulativeDeforestationChart</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ui</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Chart</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array</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values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array</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cumulativeDeforestationDict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values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axis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B5CEA8"/>
                </a:solidFill>
                <a:highlight>
                  <a:srgbClr val="000000"/>
                </a:highlight>
                <a:latin typeface="Courier New"/>
                <a:ea typeface="Courier New"/>
                <a:cs typeface="Courier New"/>
                <a:sym typeface="Courier New"/>
              </a:rPr>
              <a:t>0</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xLabels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cumulativeDeforestationDict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keys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setChartType</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'AreaChart'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setOptions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title</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CE9178"/>
                </a:solidFill>
                <a:highlight>
                  <a:srgbClr val="000000"/>
                </a:highlight>
                <a:latin typeface="Courier New"/>
                <a:ea typeface="Courier New"/>
                <a:cs typeface="Courier New"/>
                <a:sym typeface="Courier New"/>
              </a:rPr>
              <a:t>'Cumulative Deforestation Over the Years'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hAxis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{title</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CE9178"/>
                </a:solidFill>
                <a:highlight>
                  <a:srgbClr val="000000"/>
                </a:highlight>
                <a:latin typeface="Courier New"/>
                <a:ea typeface="Courier New"/>
                <a:cs typeface="Courier New"/>
                <a:sym typeface="Courier New"/>
              </a:rPr>
              <a:t>'Year'</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vAxis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{title</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CE9178"/>
                </a:solidFill>
                <a:highlight>
                  <a:srgbClr val="000000"/>
                </a:highlight>
                <a:latin typeface="Courier New"/>
                <a:ea typeface="Courier New"/>
                <a:cs typeface="Courier New"/>
                <a:sym typeface="Courier New"/>
              </a:rPr>
              <a:t>'Cumulative Deforestation Area  (in hectares)'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Print the cumulative deforestation chart</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DCDCAA"/>
                </a:solidFill>
                <a:highlight>
                  <a:srgbClr val="000000"/>
                </a:highlight>
                <a:latin typeface="Courier New"/>
                <a:ea typeface="Courier New"/>
                <a:cs typeface="Courier New"/>
                <a:sym typeface="Courier New"/>
              </a:rPr>
              <a:t>print</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'Cumulative Deforestation Chart:'</a:t>
            </a:r>
            <a:r>
              <a:rPr lang="en" sz="700">
                <a:solidFill>
                  <a:srgbClr val="FFFFFF"/>
                </a:solidFill>
                <a:highlight>
                  <a:srgbClr val="000000"/>
                </a:highlight>
                <a:latin typeface="Courier New"/>
                <a:ea typeface="Courier New"/>
                <a:cs typeface="Courier New"/>
                <a:sym typeface="Courier New"/>
              </a:rPr>
              <a:t>, cumulativeDeforestationChart);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700">
              <a:solidFill>
                <a:srgbClr val="7CA668"/>
              </a:solidFill>
              <a:highlight>
                <a:srgbClr val="000000"/>
              </a:highlight>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p:nvPr/>
        </p:nvSpPr>
        <p:spPr>
          <a:xfrm>
            <a:off x="620975" y="435000"/>
            <a:ext cx="393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Output:</a:t>
            </a:r>
            <a:endParaRPr sz="1000">
              <a:solidFill>
                <a:srgbClr val="FFFFFF"/>
              </a:solidFill>
              <a:latin typeface="Courier New"/>
              <a:ea typeface="Courier New"/>
              <a:cs typeface="Courier New"/>
              <a:sym typeface="Courier New"/>
            </a:endParaRPr>
          </a:p>
        </p:txBody>
      </p:sp>
      <p:pic>
        <p:nvPicPr>
          <p:cNvPr id="204" name="Google Shape;204;p28"/>
          <p:cNvPicPr preferRelativeResize="0"/>
          <p:nvPr/>
        </p:nvPicPr>
        <p:blipFill rotWithShape="1">
          <a:blip r:embed="rId3">
            <a:alphaModFix/>
          </a:blip>
          <a:srcRect r="33568"/>
          <a:stretch/>
        </p:blipFill>
        <p:spPr>
          <a:xfrm>
            <a:off x="620975" y="914025"/>
            <a:ext cx="1388925" cy="3315450"/>
          </a:xfrm>
          <a:prstGeom prst="rect">
            <a:avLst/>
          </a:prstGeom>
          <a:noFill/>
          <a:ln>
            <a:noFill/>
          </a:ln>
        </p:spPr>
      </p:pic>
      <p:pic>
        <p:nvPicPr>
          <p:cNvPr id="205" name="Google Shape;205;p28"/>
          <p:cNvPicPr preferRelativeResize="0"/>
          <p:nvPr/>
        </p:nvPicPr>
        <p:blipFill rotWithShape="1">
          <a:blip r:embed="rId4">
            <a:alphaModFix/>
          </a:blip>
          <a:srcRect t="9427" b="5102"/>
          <a:stretch/>
        </p:blipFill>
        <p:spPr>
          <a:xfrm>
            <a:off x="2202375" y="1042600"/>
            <a:ext cx="6361502" cy="3058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9"/>
          <p:cNvSpPr txBox="1">
            <a:spLocks noGrp="1"/>
          </p:cNvSpPr>
          <p:nvPr>
            <p:ph type="title"/>
          </p:nvPr>
        </p:nvSpPr>
        <p:spPr>
          <a:xfrm>
            <a:off x="720000" y="36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Stepwise Procedure</a:t>
            </a:r>
            <a:endParaRPr/>
          </a:p>
        </p:txBody>
      </p:sp>
      <p:sp>
        <p:nvSpPr>
          <p:cNvPr id="211" name="Google Shape;211;p29"/>
          <p:cNvSpPr txBox="1">
            <a:spLocks noGrp="1"/>
          </p:cNvSpPr>
          <p:nvPr>
            <p:ph type="title"/>
          </p:nvPr>
        </p:nvSpPr>
        <p:spPr>
          <a:xfrm>
            <a:off x="720000" y="989025"/>
            <a:ext cx="38751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600"/>
              <a:t>Step 5 : Calculate Deforestation Rate</a:t>
            </a:r>
            <a:endParaRPr sz="1600"/>
          </a:p>
        </p:txBody>
      </p:sp>
      <p:sp>
        <p:nvSpPr>
          <p:cNvPr id="212" name="Google Shape;212;p29"/>
          <p:cNvSpPr txBox="1"/>
          <p:nvPr/>
        </p:nvSpPr>
        <p:spPr>
          <a:xfrm>
            <a:off x="696900" y="1468000"/>
            <a:ext cx="3753600" cy="2154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Function to calculate deforestation rate</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calculateDeforestationRate</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DCDCAA"/>
                </a:solidFill>
                <a:highlight>
                  <a:srgbClr val="000000"/>
                </a:highlight>
                <a:latin typeface="Courier New"/>
                <a:ea typeface="Courier New"/>
                <a:cs typeface="Courier New"/>
                <a:sym typeface="Courier New"/>
              </a:rPr>
              <a:t>function</a:t>
            </a:r>
            <a:r>
              <a:rPr lang="en" sz="700">
                <a:solidFill>
                  <a:srgbClr val="FFFFFF"/>
                </a:solidFill>
                <a:highlight>
                  <a:srgbClr val="000000"/>
                </a:highlight>
                <a:latin typeface="Courier New"/>
                <a:ea typeface="Courier New"/>
                <a:cs typeface="Courier New"/>
                <a:sym typeface="Courier New"/>
              </a:rPr>
              <a:t>(value, accumulator)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accumulator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List</a:t>
            </a:r>
            <a:r>
              <a:rPr lang="en" sz="700">
                <a:solidFill>
                  <a:srgbClr val="FFFFFF"/>
                </a:solidFill>
                <a:highlight>
                  <a:srgbClr val="000000"/>
                </a:highlight>
                <a:latin typeface="Courier New"/>
                <a:ea typeface="Courier New"/>
                <a:cs typeface="Courier New"/>
                <a:sym typeface="Courier New"/>
              </a:rPr>
              <a:t>(accumulator);</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index</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accumulator</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size</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7CA668"/>
                </a:solidFill>
                <a:highlight>
                  <a:srgbClr val="000000"/>
                </a:highlight>
                <a:latin typeface="Courier New"/>
                <a:ea typeface="Courier New"/>
                <a:cs typeface="Courier New"/>
                <a:sym typeface="Courier New"/>
              </a:rPr>
              <a:t>// Calculate deforestation rate</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deforestationRate</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Number</a:t>
            </a:r>
            <a:r>
              <a:rPr lang="en" sz="700">
                <a:solidFill>
                  <a:srgbClr val="FFFFFF"/>
                </a:solidFill>
                <a:highlight>
                  <a:srgbClr val="000000"/>
                </a:highlight>
                <a:latin typeface="Courier New"/>
                <a:ea typeface="Courier New"/>
                <a:cs typeface="Courier New"/>
                <a:sym typeface="Courier New"/>
              </a:rPr>
              <a:t>(value).</a:t>
            </a:r>
            <a:r>
              <a:rPr lang="en" sz="700">
                <a:solidFill>
                  <a:srgbClr val="DCDCAA"/>
                </a:solidFill>
                <a:highlight>
                  <a:srgbClr val="000000"/>
                </a:highlight>
                <a:latin typeface="Courier New"/>
                <a:ea typeface="Courier New"/>
                <a:cs typeface="Courier New"/>
                <a:sym typeface="Courier New"/>
              </a:rPr>
              <a:t>divide</a:t>
            </a:r>
            <a:r>
              <a:rPr lang="en" sz="700">
                <a:solidFill>
                  <a:srgbClr val="FFFFFF"/>
                </a:solidFill>
                <a:highlight>
                  <a:srgbClr val="000000"/>
                </a:highlight>
                <a:latin typeface="Courier New"/>
                <a:ea typeface="Courier New"/>
                <a:cs typeface="Courier New"/>
                <a:sym typeface="Courier New"/>
              </a:rPr>
              <a:t>(index);</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C586C0"/>
                </a:solidFill>
                <a:highlight>
                  <a:srgbClr val="000000"/>
                </a:highlight>
                <a:latin typeface="Courier New"/>
                <a:ea typeface="Courier New"/>
                <a:cs typeface="Courier New"/>
                <a:sym typeface="Courier New"/>
              </a:rPr>
              <a:t>return</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accumulator</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add</a:t>
            </a:r>
            <a:r>
              <a:rPr lang="en" sz="700">
                <a:solidFill>
                  <a:srgbClr val="FFFFFF"/>
                </a:solidFill>
                <a:highlight>
                  <a:srgbClr val="000000"/>
                </a:highlight>
                <a:latin typeface="Courier New"/>
                <a:ea typeface="Courier New"/>
                <a:cs typeface="Courier New"/>
                <a:sym typeface="Courier New"/>
              </a:rPr>
              <a:t>(deforestationRate);</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Apply the function to cumulativeDeforestationList using iterate</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deforestationRateList</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List</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List</a:t>
            </a:r>
            <a:r>
              <a:rPr lang="en" sz="700">
                <a:solidFill>
                  <a:srgbClr val="FFFFFF"/>
                </a:solidFill>
                <a:highlight>
                  <a:srgbClr val="000000"/>
                </a:highlight>
                <a:latin typeface="Courier New"/>
                <a:ea typeface="Courier New"/>
                <a:cs typeface="Courier New"/>
                <a:sym typeface="Courier New"/>
              </a:rPr>
              <a:t>(cumulativeDeforestationList).</a:t>
            </a:r>
            <a:r>
              <a:rPr lang="en" sz="700">
                <a:solidFill>
                  <a:srgbClr val="DCDCAA"/>
                </a:solidFill>
                <a:highlight>
                  <a:srgbClr val="000000"/>
                </a:highlight>
                <a:latin typeface="Courier New"/>
                <a:ea typeface="Courier New"/>
                <a:cs typeface="Courier New"/>
                <a:sym typeface="Courier New"/>
              </a:rPr>
              <a:t>iterate</a:t>
            </a:r>
            <a:r>
              <a:rPr lang="en" sz="700">
                <a:solidFill>
                  <a:srgbClr val="FFFFFF"/>
                </a:solidFill>
                <a:highlight>
                  <a:srgbClr val="000000"/>
                </a:highlight>
                <a:latin typeface="Courier New"/>
                <a:ea typeface="Courier New"/>
                <a:cs typeface="Courier New"/>
                <a:sym typeface="Courier New"/>
              </a:rPr>
              <a:t>(calculateDeforestationRate,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List</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Print the result</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DCDCAA"/>
                </a:solidFill>
                <a:highlight>
                  <a:srgbClr val="000000"/>
                </a:highlight>
                <a:latin typeface="Courier New"/>
                <a:ea typeface="Courier New"/>
                <a:cs typeface="Courier New"/>
                <a:sym typeface="Courier New"/>
              </a:rPr>
              <a:t>print</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'Deforestation Rate List:'</a:t>
            </a:r>
            <a:r>
              <a:rPr lang="en" sz="700">
                <a:solidFill>
                  <a:srgbClr val="FFFFFF"/>
                </a:solidFill>
                <a:highlight>
                  <a:srgbClr val="000000"/>
                </a:highlight>
                <a:latin typeface="Courier New"/>
                <a:ea typeface="Courier New"/>
                <a:cs typeface="Courier New"/>
                <a:sym typeface="Courier New"/>
              </a:rPr>
              <a:t>, deforestationRateList);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700">
              <a:solidFill>
                <a:srgbClr val="7CA668"/>
              </a:solidFill>
              <a:highlight>
                <a:srgbClr val="000000"/>
              </a:highlight>
              <a:latin typeface="Courier New"/>
              <a:ea typeface="Courier New"/>
              <a:cs typeface="Courier New"/>
              <a:sym typeface="Courier New"/>
            </a:endParaRPr>
          </a:p>
        </p:txBody>
      </p:sp>
      <p:sp>
        <p:nvSpPr>
          <p:cNvPr id="213" name="Google Shape;213;p29"/>
          <p:cNvSpPr txBox="1"/>
          <p:nvPr/>
        </p:nvSpPr>
        <p:spPr>
          <a:xfrm>
            <a:off x="708450" y="3670175"/>
            <a:ext cx="3730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FFFFFF"/>
                </a:solidFill>
                <a:latin typeface="Courier New"/>
                <a:ea typeface="Courier New"/>
                <a:cs typeface="Courier New"/>
                <a:sym typeface="Courier New"/>
              </a:rPr>
              <a:t>It defines a function to calculate the deforestation rate and applies it to the cumulative deforestation list, resulting in a list of deforestation rates.</a:t>
            </a:r>
            <a:endParaRPr sz="800">
              <a:solidFill>
                <a:srgbClr val="FFFFFF"/>
              </a:solidFill>
              <a:latin typeface="Courier New"/>
              <a:ea typeface="Courier New"/>
              <a:cs typeface="Courier New"/>
              <a:sym typeface="Courier New"/>
            </a:endParaRPr>
          </a:p>
          <a:p>
            <a:pPr marL="0" lvl="0" indent="0" algn="l" rtl="0">
              <a:spcBef>
                <a:spcPts val="0"/>
              </a:spcBef>
              <a:spcAft>
                <a:spcPts val="0"/>
              </a:spcAft>
              <a:buNone/>
            </a:pPr>
            <a:endParaRPr sz="800">
              <a:solidFill>
                <a:srgbClr val="FFFFFF"/>
              </a:solidFill>
              <a:latin typeface="Courier New"/>
              <a:ea typeface="Courier New"/>
              <a:cs typeface="Courier New"/>
              <a:sym typeface="Courier New"/>
            </a:endParaRPr>
          </a:p>
          <a:p>
            <a:pPr marL="0" lvl="0" indent="0" algn="l" rtl="0">
              <a:spcBef>
                <a:spcPts val="0"/>
              </a:spcBef>
              <a:spcAft>
                <a:spcPts val="0"/>
              </a:spcAft>
              <a:buNone/>
            </a:pPr>
            <a:r>
              <a:rPr lang="en" sz="800">
                <a:solidFill>
                  <a:srgbClr val="FFFFFF"/>
                </a:solidFill>
                <a:latin typeface="Courier New"/>
                <a:ea typeface="Courier New"/>
                <a:cs typeface="Courier New"/>
                <a:sym typeface="Courier New"/>
              </a:rPr>
              <a:t>It converts the deforestation rate list to a dictionary and creates an area chart for the deforestation rate over the years with additional styling options like point size and line width.</a:t>
            </a:r>
            <a:endParaRPr sz="800">
              <a:solidFill>
                <a:srgbClr val="FFFFFF"/>
              </a:solidFill>
              <a:latin typeface="Courier New"/>
              <a:ea typeface="Courier New"/>
              <a:cs typeface="Courier New"/>
              <a:sym typeface="Courier New"/>
            </a:endParaRPr>
          </a:p>
          <a:p>
            <a:pPr marL="0" lvl="0" indent="0" algn="l" rtl="0">
              <a:spcBef>
                <a:spcPts val="0"/>
              </a:spcBef>
              <a:spcAft>
                <a:spcPts val="0"/>
              </a:spcAft>
              <a:buNone/>
            </a:pPr>
            <a:endParaRPr sz="800">
              <a:solidFill>
                <a:srgbClr val="FFFFFF"/>
              </a:solidFill>
              <a:latin typeface="Courier New"/>
              <a:ea typeface="Courier New"/>
              <a:cs typeface="Courier New"/>
              <a:sym typeface="Courier New"/>
            </a:endParaRPr>
          </a:p>
          <a:p>
            <a:pPr marL="0" lvl="0" indent="0" algn="l" rtl="0">
              <a:spcBef>
                <a:spcPts val="0"/>
              </a:spcBef>
              <a:spcAft>
                <a:spcPts val="0"/>
              </a:spcAft>
              <a:buNone/>
            </a:pPr>
            <a:endParaRPr sz="800">
              <a:solidFill>
                <a:srgbClr val="FFFFFF"/>
              </a:solidFill>
              <a:latin typeface="Courier New"/>
              <a:ea typeface="Courier New"/>
              <a:cs typeface="Courier New"/>
              <a:sym typeface="Courier New"/>
            </a:endParaRPr>
          </a:p>
        </p:txBody>
      </p:sp>
      <p:sp>
        <p:nvSpPr>
          <p:cNvPr id="214" name="Google Shape;214;p29"/>
          <p:cNvSpPr txBox="1"/>
          <p:nvPr/>
        </p:nvSpPr>
        <p:spPr>
          <a:xfrm>
            <a:off x="4572000" y="1468025"/>
            <a:ext cx="4149000" cy="3052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deforestationRateDict</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ee</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Dictionary</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fromLists</a:t>
            </a:r>
            <a:r>
              <a:rPr lang="en" sz="700">
                <a:solidFill>
                  <a:srgbClr val="FFFFFF"/>
                </a:solidFill>
                <a:highlight>
                  <a:srgbClr val="000000"/>
                </a:highlight>
                <a:latin typeface="Courier New"/>
                <a:ea typeface="Courier New"/>
                <a:cs typeface="Courier New"/>
                <a:sym typeface="Courier New"/>
              </a:rPr>
              <a:t>(yearsList, </a:t>
            </a:r>
            <a:r>
              <a:rPr lang="en" sz="700">
                <a:solidFill>
                  <a:srgbClr val="9CDCFE"/>
                </a:solidFill>
                <a:highlight>
                  <a:srgbClr val="000000"/>
                </a:highlight>
                <a:latin typeface="Courier New"/>
                <a:ea typeface="Courier New"/>
                <a:cs typeface="Courier New"/>
                <a:sym typeface="Courier New"/>
              </a:rPr>
              <a:t>deforestationRateList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slice</a:t>
            </a:r>
            <a:r>
              <a:rPr lang="en" sz="700">
                <a:solidFill>
                  <a:srgbClr val="FFFFFF"/>
                </a:solidFill>
                <a:highlight>
                  <a:srgbClr val="000000"/>
                </a:highlight>
                <a:latin typeface="Courier New"/>
                <a:ea typeface="Courier New"/>
                <a:cs typeface="Courier New"/>
                <a:sym typeface="Courier New"/>
              </a:rPr>
              <a:t>(</a:t>
            </a:r>
            <a:r>
              <a:rPr lang="en" sz="700">
                <a:solidFill>
                  <a:srgbClr val="B5CEA8"/>
                </a:solidFill>
                <a:highlight>
                  <a:srgbClr val="000000"/>
                </a:highlight>
                <a:latin typeface="Courier New"/>
                <a:ea typeface="Courier New"/>
                <a:cs typeface="Courier New"/>
                <a:sym typeface="Courier New"/>
              </a:rPr>
              <a:t>1</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DCDCAA"/>
                </a:solidFill>
                <a:highlight>
                  <a:srgbClr val="000000"/>
                </a:highlight>
                <a:latin typeface="Courier New"/>
                <a:ea typeface="Courier New"/>
                <a:cs typeface="Courier New"/>
                <a:sym typeface="Courier New"/>
              </a:rPr>
              <a:t>print</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'Cumulative Deforestation Dictionary:'</a:t>
            </a:r>
            <a:r>
              <a:rPr lang="en" sz="700">
                <a:solidFill>
                  <a:srgbClr val="FFFFFF"/>
                </a:solidFill>
                <a:highlight>
                  <a:srgbClr val="000000"/>
                </a:highlight>
                <a:latin typeface="Courier New"/>
                <a:ea typeface="Courier New"/>
                <a:cs typeface="Courier New"/>
                <a:sym typeface="Courier New"/>
              </a:rPr>
              <a:t>, deforestationRateDict);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Create an area chart for cumulative deforestation</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569CD6"/>
                </a:solidFill>
                <a:highlight>
                  <a:srgbClr val="000000"/>
                </a:highlight>
                <a:latin typeface="Courier New"/>
                <a:ea typeface="Courier New"/>
                <a:cs typeface="Courier New"/>
                <a:sym typeface="Courier New"/>
              </a:rPr>
              <a:t>var</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deforestationRateChart</a:t>
            </a:r>
            <a:r>
              <a:rPr lang="en" sz="700">
                <a:solidFill>
                  <a:srgbClr val="FFFFFF"/>
                </a:solidFill>
                <a:highlight>
                  <a:srgbClr val="000000"/>
                </a:highlight>
                <a:latin typeface="Courier New"/>
                <a:ea typeface="Courier New"/>
                <a:cs typeface="Courier New"/>
                <a:sym typeface="Courier New"/>
              </a:rPr>
              <a:t> </a:t>
            </a:r>
            <a:r>
              <a:rPr lang="en" sz="700">
                <a:solidFill>
                  <a:srgbClr val="D4D4D4"/>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ui</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Chart</a:t>
            </a:r>
            <a:r>
              <a:rPr lang="en" sz="700">
                <a:solidFill>
                  <a:srgbClr val="FFFFFF"/>
                </a:solidFill>
                <a:highlight>
                  <a:srgbClr val="000000"/>
                </a:highlight>
                <a:latin typeface="Courier New"/>
                <a:ea typeface="Courier New"/>
                <a:cs typeface="Courier New"/>
                <a:sym typeface="Courier New"/>
              </a:rPr>
              <a:t>.</a:t>
            </a:r>
            <a:r>
              <a:rPr lang="en" sz="700">
                <a:solidFill>
                  <a:srgbClr val="9CDCFE"/>
                </a:solidFill>
                <a:highlight>
                  <a:srgbClr val="000000"/>
                </a:highlight>
                <a:latin typeface="Courier New"/>
                <a:ea typeface="Courier New"/>
                <a:cs typeface="Courier New"/>
                <a:sym typeface="Courier New"/>
              </a:rPr>
              <a:t>array</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values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array</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deforestationRateDict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values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axis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B5CEA8"/>
                </a:solidFill>
                <a:highlight>
                  <a:srgbClr val="000000"/>
                </a:highlight>
                <a:latin typeface="Courier New"/>
                <a:ea typeface="Courier New"/>
                <a:cs typeface="Courier New"/>
                <a:sym typeface="Courier New"/>
              </a:rPr>
              <a:t>0</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xLabels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9CDCFE"/>
                </a:solidFill>
                <a:highlight>
                  <a:srgbClr val="000000"/>
                </a:highlight>
                <a:latin typeface="Courier New"/>
                <a:ea typeface="Courier New"/>
                <a:cs typeface="Courier New"/>
                <a:sym typeface="Courier New"/>
              </a:rPr>
              <a:t>deforestationRateDict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keys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setChartType</a:t>
            </a:r>
            <a:r>
              <a:rPr lang="en" sz="700">
                <a:solidFill>
                  <a:srgbClr val="FFFFFF"/>
                </a:solidFill>
                <a:highlight>
                  <a:srgbClr val="000000"/>
                </a:highlight>
                <a:latin typeface="Courier New"/>
                <a:ea typeface="Courier New"/>
                <a:cs typeface="Courier New"/>
                <a:sym typeface="Courier New"/>
              </a:rPr>
              <a:t>(</a:t>
            </a:r>
            <a:r>
              <a:rPr lang="en" sz="700">
                <a:solidFill>
                  <a:srgbClr val="CE9178"/>
                </a:solidFill>
                <a:highlight>
                  <a:srgbClr val="000000"/>
                </a:highlight>
                <a:latin typeface="Courier New"/>
                <a:ea typeface="Courier New"/>
                <a:cs typeface="Courier New"/>
                <a:sym typeface="Courier New"/>
              </a:rPr>
              <a:t>'AreaChart'</a:t>
            </a:r>
            <a:r>
              <a:rPr lang="en" sz="700">
                <a:solidFill>
                  <a:srgbClr val="FFFFFF"/>
                </a:solidFill>
                <a:highlight>
                  <a:srgbClr val="000000"/>
                </a:highlight>
                <a:latin typeface="Courier New"/>
                <a:ea typeface="Courier New"/>
                <a:cs typeface="Courier New"/>
                <a:sym typeface="Courier New"/>
              </a:rPr>
              <a:t>).</a:t>
            </a:r>
            <a:r>
              <a:rPr lang="en" sz="700">
                <a:solidFill>
                  <a:srgbClr val="DCDCAA"/>
                </a:solidFill>
                <a:highlight>
                  <a:srgbClr val="000000"/>
                </a:highlight>
                <a:latin typeface="Courier New"/>
                <a:ea typeface="Courier New"/>
                <a:cs typeface="Courier New"/>
                <a:sym typeface="Courier New"/>
              </a:rPr>
              <a:t>setOptions</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title</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CE9178"/>
                </a:solidFill>
                <a:highlight>
                  <a:srgbClr val="000000"/>
                </a:highlight>
                <a:latin typeface="Courier New"/>
                <a:ea typeface="Courier New"/>
                <a:cs typeface="Courier New"/>
                <a:sym typeface="Courier New"/>
              </a:rPr>
              <a:t>'Deforestation Rate Chart'</a:t>
            </a: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hAxis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 title</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CE9178"/>
                </a:solidFill>
                <a:highlight>
                  <a:srgbClr val="000000"/>
                </a:highlight>
                <a:latin typeface="Courier New"/>
                <a:ea typeface="Courier New"/>
                <a:cs typeface="Courier New"/>
                <a:sym typeface="Courier New"/>
              </a:rPr>
              <a:t>'Year'</a:t>
            </a:r>
            <a:r>
              <a:rPr lang="en" sz="700">
                <a:solidFill>
                  <a:srgbClr val="FFFFFF"/>
                </a:solidFill>
                <a:highlight>
                  <a:srgbClr val="000000"/>
                </a:highlight>
                <a:latin typeface="Courier New"/>
                <a:ea typeface="Courier New"/>
                <a:cs typeface="Courier New"/>
                <a:sym typeface="Courier New"/>
              </a:rPr>
              <a:t>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vAxis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 title</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CE9178"/>
                </a:solidFill>
                <a:highlight>
                  <a:srgbClr val="000000"/>
                </a:highlight>
                <a:latin typeface="Courier New"/>
                <a:ea typeface="Courier New"/>
                <a:cs typeface="Courier New"/>
                <a:sym typeface="Courier New"/>
              </a:rPr>
              <a:t>'Deforestation Rate (in hectares / year)'</a:t>
            </a:r>
            <a:r>
              <a:rPr lang="en" sz="700">
                <a:solidFill>
                  <a:srgbClr val="FFFFFF"/>
                </a:solidFill>
                <a:highlight>
                  <a:srgbClr val="000000"/>
                </a:highlight>
                <a:latin typeface="Courier New"/>
                <a:ea typeface="Courier New"/>
                <a:cs typeface="Courier New"/>
                <a:sym typeface="Courier New"/>
              </a:rPr>
              <a:t>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pointSize</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B5CEA8"/>
                </a:solidFill>
                <a:highlight>
                  <a:srgbClr val="000000"/>
                </a:highlight>
                <a:latin typeface="Courier New"/>
                <a:ea typeface="Courier New"/>
                <a:cs typeface="Courier New"/>
                <a:sym typeface="Courier New"/>
              </a:rPr>
              <a:t>5</a:t>
            </a:r>
            <a:r>
              <a:rPr lang="en" sz="700">
                <a:solidFill>
                  <a:srgbClr val="FFFFFF"/>
                </a:solidFill>
                <a:highlight>
                  <a:srgbClr val="000000"/>
                </a:highlight>
                <a:latin typeface="Courier New"/>
                <a:ea typeface="Courier New"/>
                <a:cs typeface="Courier New"/>
                <a:sym typeface="Courier New"/>
              </a:rPr>
              <a:t>,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lineWidth</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B5CEA8"/>
                </a:solidFill>
                <a:highlight>
                  <a:srgbClr val="000000"/>
                </a:highlight>
                <a:latin typeface="Courier New"/>
                <a:ea typeface="Courier New"/>
                <a:cs typeface="Courier New"/>
                <a:sym typeface="Courier New"/>
              </a:rPr>
              <a:t>2</a:t>
            </a:r>
            <a:r>
              <a:rPr lang="en" sz="700">
                <a:solidFill>
                  <a:srgbClr val="FFFFFF"/>
                </a:solidFill>
                <a:highlight>
                  <a:srgbClr val="000000"/>
                </a:highlight>
                <a:latin typeface="Courier New"/>
                <a:ea typeface="Courier New"/>
                <a:cs typeface="Courier New"/>
                <a:sym typeface="Courier New"/>
              </a:rPr>
              <a:t>,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series</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r>
              <a:rPr lang="en" sz="700">
                <a:solidFill>
                  <a:srgbClr val="B5CEA8"/>
                </a:solidFill>
                <a:highlight>
                  <a:srgbClr val="000000"/>
                </a:highlight>
                <a:latin typeface="Courier New"/>
                <a:ea typeface="Courier New"/>
                <a:cs typeface="Courier New"/>
                <a:sym typeface="Courier New"/>
              </a:rPr>
              <a:t>0</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 pointShape</a:t>
            </a:r>
            <a:r>
              <a:rPr lang="en" sz="700">
                <a:solidFill>
                  <a:srgbClr val="C586C0"/>
                </a:solidFill>
                <a:highlight>
                  <a:srgbClr val="000000"/>
                </a:highlight>
                <a:latin typeface="Courier New"/>
                <a:ea typeface="Courier New"/>
                <a:cs typeface="Courier New"/>
                <a:sym typeface="Courier New"/>
              </a:rPr>
              <a:t>:</a:t>
            </a:r>
            <a:r>
              <a:rPr lang="en" sz="700">
                <a:solidFill>
                  <a:srgbClr val="FFFFFF"/>
                </a:solidFill>
                <a:highlight>
                  <a:srgbClr val="000000"/>
                </a:highlight>
                <a:latin typeface="Courier New"/>
                <a:ea typeface="Courier New"/>
                <a:cs typeface="Courier New"/>
                <a:sym typeface="Courier New"/>
              </a:rPr>
              <a:t> </a:t>
            </a:r>
            <a:r>
              <a:rPr lang="en" sz="700">
                <a:solidFill>
                  <a:srgbClr val="CE9178"/>
                </a:solidFill>
                <a:highlight>
                  <a:srgbClr val="000000"/>
                </a:highlight>
                <a:latin typeface="Courier New"/>
                <a:ea typeface="Courier New"/>
                <a:cs typeface="Courier New"/>
                <a:sym typeface="Courier New"/>
              </a:rPr>
              <a:t>'circle'</a:t>
            </a:r>
            <a:r>
              <a:rPr lang="en" sz="700">
                <a:solidFill>
                  <a:srgbClr val="FFFFFF"/>
                </a:solidFill>
                <a:highlight>
                  <a:srgbClr val="000000"/>
                </a:highlight>
                <a:latin typeface="Courier New"/>
                <a:ea typeface="Courier New"/>
                <a:cs typeface="Courier New"/>
                <a:sym typeface="Courier New"/>
              </a:rPr>
              <a:t> }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  }</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FFFFFF"/>
                </a:solidFill>
                <a:highlight>
                  <a:srgbClr val="000000"/>
                </a:highlight>
                <a:latin typeface="Courier New"/>
                <a:ea typeface="Courier New"/>
                <a:cs typeface="Courier New"/>
                <a:sym typeface="Courier New"/>
              </a:rPr>
              <a: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7CA668"/>
                </a:solidFill>
                <a:highlight>
                  <a:srgbClr val="000000"/>
                </a:highlight>
                <a:latin typeface="Courier New"/>
                <a:ea typeface="Courier New"/>
                <a:cs typeface="Courier New"/>
                <a:sym typeface="Courier New"/>
              </a:rPr>
              <a:t>// Display the chart</a:t>
            </a:r>
            <a:endParaRPr sz="7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700">
                <a:solidFill>
                  <a:srgbClr val="DCDCAA"/>
                </a:solidFill>
                <a:highlight>
                  <a:srgbClr val="000000"/>
                </a:highlight>
                <a:latin typeface="Courier New"/>
                <a:ea typeface="Courier New"/>
                <a:cs typeface="Courier New"/>
                <a:sym typeface="Courier New"/>
              </a:rPr>
              <a:t>print</a:t>
            </a:r>
            <a:r>
              <a:rPr lang="en" sz="700">
                <a:solidFill>
                  <a:srgbClr val="FFFFFF"/>
                </a:solidFill>
                <a:highlight>
                  <a:srgbClr val="000000"/>
                </a:highlight>
                <a:latin typeface="Courier New"/>
                <a:ea typeface="Courier New"/>
                <a:cs typeface="Courier New"/>
                <a:sym typeface="Courier New"/>
              </a:rPr>
              <a:t>(deforestationRateChart);</a:t>
            </a:r>
            <a:endParaRPr sz="7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700">
              <a:solidFill>
                <a:srgbClr val="7CA668"/>
              </a:solidFill>
              <a:highlight>
                <a:srgbClr val="000000"/>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p:nvPr/>
        </p:nvSpPr>
        <p:spPr>
          <a:xfrm>
            <a:off x="748075" y="370825"/>
            <a:ext cx="393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Output:</a:t>
            </a:r>
            <a:endParaRPr sz="1000">
              <a:solidFill>
                <a:srgbClr val="FFFFFF"/>
              </a:solidFill>
              <a:latin typeface="Courier New"/>
              <a:ea typeface="Courier New"/>
              <a:cs typeface="Courier New"/>
              <a:sym typeface="Courier New"/>
            </a:endParaRPr>
          </a:p>
        </p:txBody>
      </p:sp>
      <p:pic>
        <p:nvPicPr>
          <p:cNvPr id="220" name="Google Shape;220;p30"/>
          <p:cNvPicPr preferRelativeResize="0"/>
          <p:nvPr/>
        </p:nvPicPr>
        <p:blipFill>
          <a:blip r:embed="rId3">
            <a:alphaModFix/>
          </a:blip>
          <a:stretch>
            <a:fillRect/>
          </a:stretch>
        </p:blipFill>
        <p:spPr>
          <a:xfrm>
            <a:off x="639227" y="1005175"/>
            <a:ext cx="1187098" cy="3133151"/>
          </a:xfrm>
          <a:prstGeom prst="rect">
            <a:avLst/>
          </a:prstGeom>
          <a:noFill/>
          <a:ln>
            <a:noFill/>
          </a:ln>
        </p:spPr>
      </p:pic>
      <p:pic>
        <p:nvPicPr>
          <p:cNvPr id="221" name="Google Shape;221;p30"/>
          <p:cNvPicPr preferRelativeResize="0"/>
          <p:nvPr/>
        </p:nvPicPr>
        <p:blipFill rotWithShape="1">
          <a:blip r:embed="rId4">
            <a:alphaModFix/>
          </a:blip>
          <a:srcRect t="10840" b="5126"/>
          <a:stretch/>
        </p:blipFill>
        <p:spPr>
          <a:xfrm>
            <a:off x="1935950" y="1005175"/>
            <a:ext cx="6627926" cy="3133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ctrTitle" idx="4294967295"/>
          </p:nvPr>
        </p:nvSpPr>
        <p:spPr>
          <a:xfrm>
            <a:off x="879750" y="1934750"/>
            <a:ext cx="7384500" cy="16623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chemeClr val="lt2"/>
                </a:solidFill>
              </a:rPr>
              <a:t>4. Amazon Deforestation</a:t>
            </a:r>
            <a:endParaRPr sz="4800"/>
          </a:p>
          <a:p>
            <a:pPr marL="0" lvl="0" indent="0" algn="ctr" rtl="0">
              <a:spcBef>
                <a:spcPts val="0"/>
              </a:spcBef>
              <a:spcAft>
                <a:spcPts val="0"/>
              </a:spcAft>
              <a:buNone/>
            </a:pPr>
            <a:r>
              <a:rPr lang="en" sz="4800"/>
              <a:t>Time Series Analysis</a:t>
            </a:r>
            <a:endParaRPr sz="48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ctrTitle" idx="4294967295"/>
          </p:nvPr>
        </p:nvSpPr>
        <p:spPr>
          <a:xfrm>
            <a:off x="879750" y="1934750"/>
            <a:ext cx="7384500" cy="923400"/>
          </a:xfrm>
          <a:prstGeom prst="rect">
            <a:avLst/>
          </a:prstGeom>
        </p:spPr>
        <p:txBody>
          <a:bodyPr spcFirstLastPara="1" wrap="square" lIns="91425" tIns="91425" rIns="91425" bIns="91425" anchor="t" anchorCtr="0">
            <a:spAutoFit/>
          </a:bodyPr>
          <a:lstStyle/>
          <a:p>
            <a:pPr marL="457200" lvl="0" indent="-533400" algn="ctr" rtl="0">
              <a:lnSpc>
                <a:spcPct val="100000"/>
              </a:lnSpc>
              <a:spcBef>
                <a:spcPts val="0"/>
              </a:spcBef>
              <a:spcAft>
                <a:spcPts val="0"/>
              </a:spcAft>
              <a:buClr>
                <a:schemeClr val="lt2"/>
              </a:buClr>
              <a:buSzPts val="4800"/>
              <a:buAutoNum type="arabicPeriod"/>
            </a:pPr>
            <a:r>
              <a:rPr lang="en" sz="4800"/>
              <a:t>Introduction</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720000" y="36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Deforestation Over the Years</a:t>
            </a:r>
            <a:endParaRPr/>
          </a:p>
        </p:txBody>
      </p:sp>
      <p:sp>
        <p:nvSpPr>
          <p:cNvPr id="232" name="Google Shape;232;p32"/>
          <p:cNvSpPr txBox="1"/>
          <p:nvPr/>
        </p:nvSpPr>
        <p:spPr>
          <a:xfrm>
            <a:off x="1222375" y="3702850"/>
            <a:ext cx="6912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latin typeface="Oxygen"/>
              <a:ea typeface="Oxygen"/>
              <a:cs typeface="Oxygen"/>
              <a:sym typeface="Oxygen"/>
            </a:endParaRPr>
          </a:p>
          <a:p>
            <a:pPr marL="0" lvl="0" indent="0" algn="l" rtl="0">
              <a:spcBef>
                <a:spcPts val="0"/>
              </a:spcBef>
              <a:spcAft>
                <a:spcPts val="0"/>
              </a:spcAft>
              <a:buNone/>
            </a:pPr>
            <a:r>
              <a:rPr lang="en">
                <a:solidFill>
                  <a:schemeClr val="dk2"/>
                </a:solidFill>
                <a:latin typeface="Oxygen"/>
                <a:ea typeface="Oxygen"/>
                <a:cs typeface="Oxygen"/>
                <a:sym typeface="Oxygen"/>
              </a:rPr>
              <a:t>Yearly deforestation varied from 2,000,000 to 3,500,000 hectares, sharply escalating to 6,000,000 hectares in 2016-2017. Subsequently, it stabilized around 400,000 hectares, spiking to 500,000 hectares in 2022.</a:t>
            </a:r>
            <a:endParaRPr>
              <a:solidFill>
                <a:schemeClr val="dk2"/>
              </a:solidFill>
              <a:latin typeface="Oxygen"/>
              <a:ea typeface="Oxygen"/>
              <a:cs typeface="Oxygen"/>
              <a:sym typeface="Oxygen"/>
            </a:endParaRPr>
          </a:p>
          <a:p>
            <a:pPr marL="0" lvl="0" indent="0" algn="l" rtl="0">
              <a:spcBef>
                <a:spcPts val="0"/>
              </a:spcBef>
              <a:spcAft>
                <a:spcPts val="0"/>
              </a:spcAft>
              <a:buNone/>
            </a:pPr>
            <a:endParaRPr>
              <a:solidFill>
                <a:schemeClr val="dk2"/>
              </a:solidFill>
              <a:latin typeface="Oxygen"/>
              <a:ea typeface="Oxygen"/>
              <a:cs typeface="Oxygen"/>
              <a:sym typeface="Oxygen"/>
            </a:endParaRPr>
          </a:p>
        </p:txBody>
      </p:sp>
      <p:pic>
        <p:nvPicPr>
          <p:cNvPr id="233" name="Google Shape;233;p32"/>
          <p:cNvPicPr preferRelativeResize="0"/>
          <p:nvPr/>
        </p:nvPicPr>
        <p:blipFill>
          <a:blip r:embed="rId3">
            <a:alphaModFix/>
          </a:blip>
          <a:stretch>
            <a:fillRect/>
          </a:stretch>
        </p:blipFill>
        <p:spPr>
          <a:xfrm>
            <a:off x="1318150" y="941125"/>
            <a:ext cx="6507712" cy="2923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720000" y="36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Deforestation Rate Chart</a:t>
            </a:r>
            <a:endParaRPr/>
          </a:p>
        </p:txBody>
      </p:sp>
      <p:sp>
        <p:nvSpPr>
          <p:cNvPr id="239" name="Google Shape;239;p33"/>
          <p:cNvSpPr txBox="1"/>
          <p:nvPr/>
        </p:nvSpPr>
        <p:spPr>
          <a:xfrm>
            <a:off x="720000" y="4169175"/>
            <a:ext cx="626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latin typeface="Oxygen"/>
              <a:ea typeface="Oxygen"/>
              <a:cs typeface="Oxygen"/>
              <a:sym typeface="Oxygen"/>
            </a:endParaRPr>
          </a:p>
        </p:txBody>
      </p:sp>
      <p:pic>
        <p:nvPicPr>
          <p:cNvPr id="240" name="Google Shape;240;p33"/>
          <p:cNvPicPr preferRelativeResize="0"/>
          <p:nvPr/>
        </p:nvPicPr>
        <p:blipFill>
          <a:blip r:embed="rId3">
            <a:alphaModFix/>
          </a:blip>
          <a:stretch>
            <a:fillRect/>
          </a:stretch>
        </p:blipFill>
        <p:spPr>
          <a:xfrm>
            <a:off x="1677950" y="1013550"/>
            <a:ext cx="5788099" cy="2600000"/>
          </a:xfrm>
          <a:prstGeom prst="rect">
            <a:avLst/>
          </a:prstGeom>
          <a:noFill/>
          <a:ln>
            <a:noFill/>
          </a:ln>
        </p:spPr>
      </p:pic>
      <p:sp>
        <p:nvSpPr>
          <p:cNvPr id="241" name="Google Shape;241;p33"/>
          <p:cNvSpPr txBox="1"/>
          <p:nvPr/>
        </p:nvSpPr>
        <p:spPr>
          <a:xfrm>
            <a:off x="1677900" y="3685975"/>
            <a:ext cx="5788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Oxygen"/>
                <a:ea typeface="Oxygen"/>
                <a:cs typeface="Oxygen"/>
                <a:sym typeface="Oxygen"/>
              </a:rPr>
              <a:t>Deforestation rates doubled from 1,500,000 to 3,000,000 hectares/year during 2001-2002, remained constant at 3,000,000 hectares/year from 2002-2016, signifying stability. However, a linear increase began in 2016, reaching approximately 350,000 hectares/year by 2022, indicating a renewed upward trend.</a:t>
            </a:r>
            <a:endParaRPr sz="1200">
              <a:solidFill>
                <a:schemeClr val="dk2"/>
              </a:solidFill>
              <a:latin typeface="Oxygen"/>
              <a:ea typeface="Oxygen"/>
              <a:cs typeface="Oxygen"/>
              <a:sym typeface="Oxyge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20000" y="36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Cumulative Deforestation Chart</a:t>
            </a:r>
            <a:endParaRPr/>
          </a:p>
        </p:txBody>
      </p:sp>
      <p:sp>
        <p:nvSpPr>
          <p:cNvPr id="247" name="Google Shape;247;p34"/>
          <p:cNvSpPr txBox="1"/>
          <p:nvPr/>
        </p:nvSpPr>
        <p:spPr>
          <a:xfrm>
            <a:off x="1560900" y="3645275"/>
            <a:ext cx="6187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latin typeface="Oxygen"/>
              <a:ea typeface="Oxygen"/>
              <a:cs typeface="Oxygen"/>
              <a:sym typeface="Oxygen"/>
            </a:endParaRPr>
          </a:p>
          <a:p>
            <a:pPr marL="0" lvl="0" indent="0" algn="l" rtl="0">
              <a:spcBef>
                <a:spcPts val="0"/>
              </a:spcBef>
              <a:spcAft>
                <a:spcPts val="0"/>
              </a:spcAft>
              <a:buNone/>
            </a:pPr>
            <a:r>
              <a:rPr lang="en">
                <a:solidFill>
                  <a:schemeClr val="dk2"/>
                </a:solidFill>
                <a:latin typeface="Oxygen"/>
                <a:ea typeface="Oxygen"/>
                <a:cs typeface="Oxygen"/>
                <a:sym typeface="Oxygen"/>
              </a:rPr>
              <a:t>In the first decade (2000-2010), cumulative deforestation amounted to approximately 30,000,000 hectares. The second decade (2010-2022) witnessed a stark increase, surging from 30,000,000 to 80,000,000 hectares.</a:t>
            </a:r>
            <a:endParaRPr>
              <a:solidFill>
                <a:schemeClr val="dk2"/>
              </a:solidFill>
              <a:latin typeface="Oxygen"/>
              <a:ea typeface="Oxygen"/>
              <a:cs typeface="Oxygen"/>
              <a:sym typeface="Oxygen"/>
            </a:endParaRPr>
          </a:p>
        </p:txBody>
      </p:sp>
      <p:pic>
        <p:nvPicPr>
          <p:cNvPr id="248" name="Google Shape;248;p34"/>
          <p:cNvPicPr preferRelativeResize="0"/>
          <p:nvPr/>
        </p:nvPicPr>
        <p:blipFill>
          <a:blip r:embed="rId3">
            <a:alphaModFix/>
          </a:blip>
          <a:stretch>
            <a:fillRect/>
          </a:stretch>
        </p:blipFill>
        <p:spPr>
          <a:xfrm>
            <a:off x="1241000" y="941125"/>
            <a:ext cx="6507712" cy="2923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p:nvPr/>
        </p:nvSpPr>
        <p:spPr>
          <a:xfrm>
            <a:off x="997925" y="1116650"/>
            <a:ext cx="5437200" cy="3509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Early Warning System:</a:t>
            </a:r>
            <a:endParaRPr sz="1200">
              <a:solidFill>
                <a:schemeClr val="dk2"/>
              </a:solidFill>
              <a:latin typeface="Oxygen"/>
              <a:ea typeface="Oxygen"/>
              <a:cs typeface="Oxygen"/>
              <a:sym typeface="Oxygen"/>
            </a:endParaRPr>
          </a:p>
          <a:p>
            <a:pPr marL="914400" lvl="1"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Develop ML models for deforestation prediction.</a:t>
            </a:r>
            <a:endParaRPr sz="1200">
              <a:solidFill>
                <a:schemeClr val="dk2"/>
              </a:solidFill>
              <a:latin typeface="Oxygen"/>
              <a:ea typeface="Oxygen"/>
              <a:cs typeface="Oxygen"/>
              <a:sym typeface="Oxygen"/>
            </a:endParaRPr>
          </a:p>
          <a:p>
            <a:pPr marL="914400" lvl="1"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Enable proactive conservation planning.</a:t>
            </a:r>
            <a:endParaRPr sz="1200">
              <a:solidFill>
                <a:schemeClr val="dk2"/>
              </a:solidFill>
              <a:latin typeface="Oxygen"/>
              <a:ea typeface="Oxygen"/>
              <a:cs typeface="Oxygen"/>
              <a:sym typeface="Oxygen"/>
            </a:endParaRPr>
          </a:p>
          <a:p>
            <a:pPr marL="0" lvl="0" indent="0" algn="l" rtl="0">
              <a:spcBef>
                <a:spcPts val="0"/>
              </a:spcBef>
              <a:spcAft>
                <a:spcPts val="0"/>
              </a:spcAft>
              <a:buNone/>
            </a:pPr>
            <a:endParaRPr sz="1200">
              <a:solidFill>
                <a:schemeClr val="dk2"/>
              </a:solidFill>
              <a:latin typeface="Oxygen"/>
              <a:ea typeface="Oxygen"/>
              <a:cs typeface="Oxygen"/>
              <a:sym typeface="Oxygen"/>
            </a:endParaRPr>
          </a:p>
          <a:p>
            <a:pPr marL="457200" lvl="0"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Interactive Visualization:</a:t>
            </a:r>
            <a:endParaRPr sz="1200">
              <a:solidFill>
                <a:schemeClr val="dk2"/>
              </a:solidFill>
              <a:latin typeface="Oxygen"/>
              <a:ea typeface="Oxygen"/>
              <a:cs typeface="Oxygen"/>
              <a:sym typeface="Oxygen"/>
            </a:endParaRPr>
          </a:p>
          <a:p>
            <a:pPr marL="914400" lvl="1"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Real-time updates and educational resources.</a:t>
            </a:r>
            <a:endParaRPr sz="1200">
              <a:solidFill>
                <a:schemeClr val="dk2"/>
              </a:solidFill>
              <a:latin typeface="Oxygen"/>
              <a:ea typeface="Oxygen"/>
              <a:cs typeface="Oxygen"/>
              <a:sym typeface="Oxygen"/>
            </a:endParaRPr>
          </a:p>
          <a:p>
            <a:pPr marL="914400" lvl="1"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Increase public awareness and support for sustainability.</a:t>
            </a:r>
            <a:endParaRPr sz="1200">
              <a:solidFill>
                <a:schemeClr val="dk2"/>
              </a:solidFill>
              <a:latin typeface="Oxygen"/>
              <a:ea typeface="Oxygen"/>
              <a:cs typeface="Oxygen"/>
              <a:sym typeface="Oxygen"/>
            </a:endParaRPr>
          </a:p>
          <a:p>
            <a:pPr marL="0" lvl="0" indent="0" algn="l" rtl="0">
              <a:spcBef>
                <a:spcPts val="0"/>
              </a:spcBef>
              <a:spcAft>
                <a:spcPts val="0"/>
              </a:spcAft>
              <a:buNone/>
            </a:pPr>
            <a:endParaRPr sz="1200">
              <a:solidFill>
                <a:schemeClr val="dk2"/>
              </a:solidFill>
              <a:latin typeface="Oxygen"/>
              <a:ea typeface="Oxygen"/>
              <a:cs typeface="Oxygen"/>
              <a:sym typeface="Oxygen"/>
            </a:endParaRPr>
          </a:p>
          <a:p>
            <a:pPr marL="457200" lvl="0"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Carbon Emission Mitigation:</a:t>
            </a:r>
            <a:endParaRPr sz="1200">
              <a:solidFill>
                <a:schemeClr val="dk2"/>
              </a:solidFill>
              <a:latin typeface="Oxygen"/>
              <a:ea typeface="Oxygen"/>
              <a:cs typeface="Oxygen"/>
              <a:sym typeface="Oxygen"/>
            </a:endParaRPr>
          </a:p>
          <a:p>
            <a:pPr marL="914400" lvl="1"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Estimate emissions from deforestation.</a:t>
            </a:r>
            <a:endParaRPr sz="1200">
              <a:solidFill>
                <a:schemeClr val="dk2"/>
              </a:solidFill>
              <a:latin typeface="Oxygen"/>
              <a:ea typeface="Oxygen"/>
              <a:cs typeface="Oxygen"/>
              <a:sym typeface="Oxygen"/>
            </a:endParaRPr>
          </a:p>
          <a:p>
            <a:pPr marL="914400" lvl="1"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Explore offset projects via reforestation.</a:t>
            </a:r>
            <a:endParaRPr sz="1200">
              <a:solidFill>
                <a:schemeClr val="dk2"/>
              </a:solidFill>
              <a:latin typeface="Oxygen"/>
              <a:ea typeface="Oxygen"/>
              <a:cs typeface="Oxygen"/>
              <a:sym typeface="Oxygen"/>
            </a:endParaRPr>
          </a:p>
          <a:p>
            <a:pPr marL="0" lvl="0" indent="0" algn="l" rtl="0">
              <a:spcBef>
                <a:spcPts val="0"/>
              </a:spcBef>
              <a:spcAft>
                <a:spcPts val="0"/>
              </a:spcAft>
              <a:buNone/>
            </a:pPr>
            <a:endParaRPr sz="1200">
              <a:solidFill>
                <a:schemeClr val="dk2"/>
              </a:solidFill>
              <a:latin typeface="Oxygen"/>
              <a:ea typeface="Oxygen"/>
              <a:cs typeface="Oxygen"/>
              <a:sym typeface="Oxygen"/>
            </a:endParaRPr>
          </a:p>
          <a:p>
            <a:pPr marL="457200" lvl="0"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Land Cover Classification:</a:t>
            </a:r>
            <a:endParaRPr sz="1200">
              <a:solidFill>
                <a:schemeClr val="dk2"/>
              </a:solidFill>
              <a:latin typeface="Oxygen"/>
              <a:ea typeface="Oxygen"/>
              <a:cs typeface="Oxygen"/>
              <a:sym typeface="Oxygen"/>
            </a:endParaRPr>
          </a:p>
          <a:p>
            <a:pPr marL="914400" lvl="1"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Analyze various land cover changes for a holistic view.</a:t>
            </a:r>
            <a:endParaRPr sz="1200">
              <a:solidFill>
                <a:schemeClr val="dk2"/>
              </a:solidFill>
              <a:latin typeface="Oxygen"/>
              <a:ea typeface="Oxygen"/>
              <a:cs typeface="Oxygen"/>
              <a:sym typeface="Oxygen"/>
            </a:endParaRPr>
          </a:p>
          <a:p>
            <a:pPr marL="0" lvl="0" indent="0" algn="l" rtl="0">
              <a:spcBef>
                <a:spcPts val="0"/>
              </a:spcBef>
              <a:spcAft>
                <a:spcPts val="0"/>
              </a:spcAft>
              <a:buNone/>
            </a:pPr>
            <a:endParaRPr sz="1200">
              <a:solidFill>
                <a:schemeClr val="dk2"/>
              </a:solidFill>
              <a:latin typeface="Oxygen"/>
              <a:ea typeface="Oxygen"/>
              <a:cs typeface="Oxygen"/>
              <a:sym typeface="Oxygen"/>
            </a:endParaRPr>
          </a:p>
          <a:p>
            <a:pPr marL="457200" lvl="0"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Community Engagement:</a:t>
            </a:r>
            <a:endParaRPr sz="1200">
              <a:solidFill>
                <a:schemeClr val="dk2"/>
              </a:solidFill>
              <a:latin typeface="Oxygen"/>
              <a:ea typeface="Oxygen"/>
              <a:cs typeface="Oxygen"/>
              <a:sym typeface="Oxygen"/>
            </a:endParaRPr>
          </a:p>
          <a:p>
            <a:pPr marL="914400" lvl="1"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Integrate socio-economic data.</a:t>
            </a:r>
            <a:endParaRPr sz="1200">
              <a:solidFill>
                <a:schemeClr val="dk2"/>
              </a:solidFill>
              <a:latin typeface="Oxygen"/>
              <a:ea typeface="Oxygen"/>
              <a:cs typeface="Oxygen"/>
              <a:sym typeface="Oxygen"/>
            </a:endParaRPr>
          </a:p>
          <a:p>
            <a:pPr marL="914400" lvl="1" indent="-304800" algn="l" rtl="0">
              <a:spcBef>
                <a:spcPts val="0"/>
              </a:spcBef>
              <a:spcAft>
                <a:spcPts val="0"/>
              </a:spcAft>
              <a:buClr>
                <a:schemeClr val="dk2"/>
              </a:buClr>
              <a:buSzPts val="1200"/>
              <a:buFont typeface="Oxygen"/>
              <a:buChar char="○"/>
            </a:pPr>
            <a:r>
              <a:rPr lang="en" sz="1200">
                <a:solidFill>
                  <a:schemeClr val="dk2"/>
                </a:solidFill>
                <a:latin typeface="Oxygen"/>
                <a:ea typeface="Oxygen"/>
                <a:cs typeface="Oxygen"/>
                <a:sym typeface="Oxygen"/>
              </a:rPr>
              <a:t>Collaborate on sustainable practices and policies.</a:t>
            </a:r>
            <a:endParaRPr sz="1200">
              <a:solidFill>
                <a:schemeClr val="dk2"/>
              </a:solidFill>
              <a:latin typeface="Oxygen"/>
              <a:ea typeface="Oxygen"/>
              <a:cs typeface="Oxygen"/>
              <a:sym typeface="Oxygen"/>
            </a:endParaRPr>
          </a:p>
        </p:txBody>
      </p:sp>
      <p:sp>
        <p:nvSpPr>
          <p:cNvPr id="254" name="Google Shape;254;p35"/>
          <p:cNvSpPr txBox="1">
            <a:spLocks noGrp="1"/>
          </p:cNvSpPr>
          <p:nvPr>
            <p:ph type="title"/>
          </p:nvPr>
        </p:nvSpPr>
        <p:spPr>
          <a:xfrm>
            <a:off x="720000" y="469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ideas to extend the work</a:t>
            </a:r>
            <a:endParaRPr/>
          </a:p>
        </p:txBody>
      </p:sp>
      <p:pic>
        <p:nvPicPr>
          <p:cNvPr id="255" name="Google Shape;255;p35"/>
          <p:cNvPicPr preferRelativeResize="0"/>
          <p:nvPr/>
        </p:nvPicPr>
        <p:blipFill>
          <a:blip r:embed="rId3">
            <a:alphaModFix/>
          </a:blip>
          <a:stretch>
            <a:fillRect/>
          </a:stretch>
        </p:blipFill>
        <p:spPr>
          <a:xfrm>
            <a:off x="5833650" y="1769475"/>
            <a:ext cx="2778675" cy="2538899"/>
          </a:xfrm>
          <a:prstGeom prst="rect">
            <a:avLst/>
          </a:prstGeom>
          <a:noFill/>
          <a:ln>
            <a:noFill/>
          </a:ln>
        </p:spPr>
      </p:pic>
      <p:pic>
        <p:nvPicPr>
          <p:cNvPr id="256" name="Google Shape;256;p35"/>
          <p:cNvPicPr preferRelativeResize="0"/>
          <p:nvPr/>
        </p:nvPicPr>
        <p:blipFill>
          <a:blip r:embed="rId4">
            <a:alphaModFix/>
          </a:blip>
          <a:stretch>
            <a:fillRect/>
          </a:stretch>
        </p:blipFill>
        <p:spPr>
          <a:xfrm>
            <a:off x="6608251" y="2655952"/>
            <a:ext cx="1070200" cy="930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6"/>
          <p:cNvPicPr preferRelativeResize="0"/>
          <p:nvPr/>
        </p:nvPicPr>
        <p:blipFill>
          <a:blip r:embed="rId3">
            <a:alphaModFix/>
          </a:blip>
          <a:stretch>
            <a:fillRect/>
          </a:stretch>
        </p:blipFill>
        <p:spPr>
          <a:xfrm>
            <a:off x="191619" y="3399797"/>
            <a:ext cx="1580950" cy="1580974"/>
          </a:xfrm>
          <a:prstGeom prst="rect">
            <a:avLst/>
          </a:prstGeom>
          <a:noFill/>
          <a:ln>
            <a:noFill/>
          </a:ln>
        </p:spPr>
      </p:pic>
      <p:sp>
        <p:nvSpPr>
          <p:cNvPr id="262" name="Google Shape;262;p36"/>
          <p:cNvSpPr txBox="1">
            <a:spLocks noGrp="1"/>
          </p:cNvSpPr>
          <p:nvPr>
            <p:ph type="title" idx="4294967295"/>
          </p:nvPr>
        </p:nvSpPr>
        <p:spPr>
          <a:xfrm>
            <a:off x="591000" y="1789300"/>
            <a:ext cx="7704000" cy="134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700"/>
              <a:t>THANK YOU !</a:t>
            </a:r>
            <a:endParaRPr sz="7700"/>
          </a:p>
          <a:p>
            <a:pPr marL="0" lvl="0" indent="0" algn="ctr" rtl="0">
              <a:spcBef>
                <a:spcPts val="0"/>
              </a:spcBef>
              <a:spcAft>
                <a:spcPts val="0"/>
              </a:spcAft>
              <a:buNone/>
            </a:pPr>
            <a:endParaRPr sz="7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and Objective</a:t>
            </a:r>
            <a:endParaRPr/>
          </a:p>
        </p:txBody>
      </p:sp>
      <p:sp>
        <p:nvSpPr>
          <p:cNvPr id="111" name="Google Shape;111;p15"/>
          <p:cNvSpPr txBox="1"/>
          <p:nvPr/>
        </p:nvSpPr>
        <p:spPr>
          <a:xfrm>
            <a:off x="720000" y="1769475"/>
            <a:ext cx="53115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latin typeface="Oxygen"/>
                <a:ea typeface="Oxygen"/>
                <a:cs typeface="Oxygen"/>
                <a:sym typeface="Oxygen"/>
              </a:rPr>
              <a:t>Explore Amazon deforestation dynamics using Google Earth Engine (GEE). Leveraging the Hansen Global Forest Change dataset, our objectives include loading, visualizing, and filtering data to unveil annual deforestation rates. We showcase the evolving landscape of the Amazon from 2000 to 2022 gaining valuable insights into environmental changes shaping one of the world's most critical ecosystems.</a:t>
            </a:r>
            <a:endParaRPr sz="1600">
              <a:solidFill>
                <a:schemeClr val="dk2"/>
              </a:solidFill>
              <a:latin typeface="Oxygen"/>
              <a:ea typeface="Oxygen"/>
              <a:cs typeface="Oxygen"/>
              <a:sym typeface="Oxygen"/>
            </a:endParaRPr>
          </a:p>
        </p:txBody>
      </p:sp>
      <p:pic>
        <p:nvPicPr>
          <p:cNvPr id="112" name="Google Shape;112;p15"/>
          <p:cNvPicPr preferRelativeResize="0"/>
          <p:nvPr/>
        </p:nvPicPr>
        <p:blipFill>
          <a:blip r:embed="rId3">
            <a:alphaModFix/>
          </a:blip>
          <a:stretch>
            <a:fillRect/>
          </a:stretch>
        </p:blipFill>
        <p:spPr>
          <a:xfrm>
            <a:off x="5833650" y="1769475"/>
            <a:ext cx="2778675" cy="2538899"/>
          </a:xfrm>
          <a:prstGeom prst="rect">
            <a:avLst/>
          </a:prstGeom>
          <a:noFill/>
          <a:ln>
            <a:noFill/>
          </a:ln>
        </p:spPr>
      </p:pic>
      <p:pic>
        <p:nvPicPr>
          <p:cNvPr id="113" name="Google Shape;113;p15"/>
          <p:cNvPicPr preferRelativeResize="0"/>
          <p:nvPr/>
        </p:nvPicPr>
        <p:blipFill>
          <a:blip r:embed="rId4">
            <a:alphaModFix/>
          </a:blip>
          <a:stretch>
            <a:fillRect/>
          </a:stretch>
        </p:blipFill>
        <p:spPr>
          <a:xfrm>
            <a:off x="6608251" y="2655952"/>
            <a:ext cx="1070200" cy="930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ctrTitle" idx="4294967295"/>
          </p:nvPr>
        </p:nvSpPr>
        <p:spPr>
          <a:xfrm>
            <a:off x="879750" y="1934750"/>
            <a:ext cx="7384500" cy="923400"/>
          </a:xfrm>
          <a:prstGeom prst="rect">
            <a:avLst/>
          </a:prstGeom>
        </p:spPr>
        <p:txBody>
          <a:bodyPr spcFirstLastPara="1" wrap="square" lIns="91425" tIns="91425" rIns="91425" bIns="91425" anchor="t" anchorCtr="0">
            <a:spAutoFit/>
          </a:bodyPr>
          <a:lstStyle/>
          <a:p>
            <a:pPr marL="457200" lvl="0" indent="0" algn="l" rtl="0">
              <a:lnSpc>
                <a:spcPct val="100000"/>
              </a:lnSpc>
              <a:spcBef>
                <a:spcPts val="0"/>
              </a:spcBef>
              <a:spcAft>
                <a:spcPts val="0"/>
              </a:spcAft>
              <a:buNone/>
            </a:pPr>
            <a:r>
              <a:rPr lang="en" sz="4800">
                <a:solidFill>
                  <a:schemeClr val="lt2"/>
                </a:solidFill>
              </a:rPr>
              <a:t>2. About </a:t>
            </a:r>
            <a:r>
              <a:rPr lang="en" sz="4800"/>
              <a:t>Amazon Rainforest </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Amazon Rainforest </a:t>
            </a:r>
            <a:endParaRPr/>
          </a:p>
        </p:txBody>
      </p:sp>
      <p:sp>
        <p:nvSpPr>
          <p:cNvPr id="124" name="Google Shape;124;p17"/>
          <p:cNvSpPr txBox="1">
            <a:spLocks noGrp="1"/>
          </p:cNvSpPr>
          <p:nvPr>
            <p:ph type="body" idx="1"/>
          </p:nvPr>
        </p:nvSpPr>
        <p:spPr>
          <a:xfrm>
            <a:off x="509119" y="1713075"/>
            <a:ext cx="5291700" cy="2885400"/>
          </a:xfrm>
          <a:prstGeom prst="rect">
            <a:avLst/>
          </a:prstGeom>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SzPts val="1100"/>
              <a:buFont typeface="Oxygen"/>
              <a:buChar char="●"/>
            </a:pPr>
            <a:r>
              <a:rPr lang="en" sz="1100" dirty="0"/>
              <a:t>Extent of the Amazon Rainforest:</a:t>
            </a:r>
            <a:endParaRPr sz="1100" dirty="0"/>
          </a:p>
          <a:p>
            <a:pPr marL="914400" lvl="1" indent="-298450" algn="l" rtl="0">
              <a:lnSpc>
                <a:spcPct val="115000"/>
              </a:lnSpc>
              <a:spcBef>
                <a:spcPts val="0"/>
              </a:spcBef>
              <a:spcAft>
                <a:spcPts val="0"/>
              </a:spcAft>
              <a:buSzPts val="1100"/>
              <a:buFont typeface="Oxygen"/>
              <a:buChar char="○"/>
            </a:pPr>
            <a:r>
              <a:rPr lang="en" sz="1100" dirty="0"/>
              <a:t>The Amazon rainforest covers a substantial portion of the Amazon Basin.</a:t>
            </a:r>
            <a:endParaRPr sz="1100" dirty="0"/>
          </a:p>
          <a:p>
            <a:pPr marL="914400" lvl="1" indent="-298450" algn="l" rtl="0">
              <a:lnSpc>
                <a:spcPct val="115000"/>
              </a:lnSpc>
              <a:spcBef>
                <a:spcPts val="0"/>
              </a:spcBef>
              <a:spcAft>
                <a:spcPts val="0"/>
              </a:spcAft>
              <a:buSzPts val="1100"/>
              <a:buFont typeface="Oxygen"/>
              <a:buChar char="○"/>
            </a:pPr>
            <a:r>
              <a:rPr lang="en" sz="1100" dirty="0"/>
              <a:t>Known for its unparalleled biodiversity and ecological significance.</a:t>
            </a:r>
            <a:endParaRPr sz="1100" dirty="0"/>
          </a:p>
          <a:p>
            <a:pPr marL="914400" lvl="0" indent="0" algn="l" rtl="0">
              <a:lnSpc>
                <a:spcPct val="115000"/>
              </a:lnSpc>
              <a:spcBef>
                <a:spcPts val="0"/>
              </a:spcBef>
              <a:spcAft>
                <a:spcPts val="0"/>
              </a:spcAft>
              <a:buNone/>
            </a:pPr>
            <a:endParaRPr sz="1100" dirty="0"/>
          </a:p>
          <a:p>
            <a:pPr marL="457200" lvl="0" indent="-298450" algn="l" rtl="0">
              <a:lnSpc>
                <a:spcPct val="115000"/>
              </a:lnSpc>
              <a:spcBef>
                <a:spcPts val="0"/>
              </a:spcBef>
              <a:spcAft>
                <a:spcPts val="0"/>
              </a:spcAft>
              <a:buSzPts val="1100"/>
              <a:buFont typeface="Oxygen"/>
              <a:buChar char="●"/>
            </a:pPr>
            <a:r>
              <a:rPr lang="en" sz="1100" dirty="0"/>
              <a:t>Geographical Significance:</a:t>
            </a:r>
            <a:endParaRPr sz="1100" dirty="0"/>
          </a:p>
          <a:p>
            <a:pPr marL="914400" lvl="1" indent="-298450" algn="l" rtl="0">
              <a:lnSpc>
                <a:spcPct val="115000"/>
              </a:lnSpc>
              <a:spcBef>
                <a:spcPts val="0"/>
              </a:spcBef>
              <a:spcAft>
                <a:spcPts val="0"/>
              </a:spcAft>
              <a:buSzPts val="1100"/>
              <a:buFont typeface="Oxygen"/>
              <a:buChar char="○"/>
            </a:pPr>
            <a:r>
              <a:rPr lang="en" sz="1100" dirty="0"/>
              <a:t>Majority of the Amazon rainforest is situated within the Amazon Basin.</a:t>
            </a:r>
            <a:endParaRPr sz="1100" dirty="0"/>
          </a:p>
          <a:p>
            <a:pPr marL="914400" lvl="1" indent="-298450" algn="l" rtl="0">
              <a:lnSpc>
                <a:spcPct val="115000"/>
              </a:lnSpc>
              <a:spcBef>
                <a:spcPts val="0"/>
              </a:spcBef>
              <a:spcAft>
                <a:spcPts val="0"/>
              </a:spcAft>
              <a:buSzPts val="1100"/>
              <a:buFont typeface="Oxygen"/>
              <a:buChar char="○"/>
            </a:pPr>
            <a:r>
              <a:rPr lang="en" sz="1100" dirty="0"/>
              <a:t>Comprising a mosaic of ecosystems, it represents a microcosm of global biodiversity.</a:t>
            </a:r>
            <a:endParaRPr sz="1100" dirty="0"/>
          </a:p>
          <a:p>
            <a:pPr marL="914400" lvl="0" indent="0" algn="l" rtl="0">
              <a:lnSpc>
                <a:spcPct val="115000"/>
              </a:lnSpc>
              <a:spcBef>
                <a:spcPts val="0"/>
              </a:spcBef>
              <a:spcAft>
                <a:spcPts val="0"/>
              </a:spcAft>
              <a:buNone/>
            </a:pPr>
            <a:endParaRPr sz="1100" dirty="0"/>
          </a:p>
          <a:p>
            <a:pPr marL="457200" lvl="0" indent="-298450" algn="l" rtl="0">
              <a:lnSpc>
                <a:spcPct val="115000"/>
              </a:lnSpc>
              <a:spcBef>
                <a:spcPts val="0"/>
              </a:spcBef>
              <a:spcAft>
                <a:spcPts val="0"/>
              </a:spcAft>
              <a:buSzPts val="1100"/>
              <a:buFont typeface="Oxygen"/>
              <a:buChar char="●"/>
            </a:pPr>
            <a:r>
              <a:rPr lang="en" sz="1100" dirty="0"/>
              <a:t>Quantifying the Area:</a:t>
            </a:r>
            <a:endParaRPr sz="1100" dirty="0"/>
          </a:p>
          <a:p>
            <a:pPr marL="914400" lvl="1" indent="-298450" algn="l" rtl="0">
              <a:lnSpc>
                <a:spcPct val="115000"/>
              </a:lnSpc>
              <a:spcBef>
                <a:spcPts val="0"/>
              </a:spcBef>
              <a:spcAft>
                <a:spcPts val="0"/>
              </a:spcAft>
              <a:buSzPts val="1100"/>
              <a:buFont typeface="Oxygen"/>
              <a:buChar char="○"/>
            </a:pPr>
            <a:r>
              <a:rPr lang="en" sz="1100" dirty="0"/>
              <a:t>The Amazon Basin covers an extensive area of land.</a:t>
            </a:r>
            <a:endParaRPr sz="1100" dirty="0"/>
          </a:p>
          <a:p>
            <a:pPr marL="914400" lvl="1" indent="-298450" algn="l" rtl="0">
              <a:lnSpc>
                <a:spcPct val="115000"/>
              </a:lnSpc>
              <a:spcBef>
                <a:spcPts val="0"/>
              </a:spcBef>
              <a:spcAft>
                <a:spcPts val="0"/>
              </a:spcAft>
              <a:buSzPts val="1100"/>
              <a:buFont typeface="Oxygen"/>
              <a:buChar char="○"/>
            </a:pPr>
            <a:r>
              <a:rPr lang="en" sz="1100" dirty="0"/>
              <a:t>Approximately 7 million square kilometers or 700 million hectares.</a:t>
            </a:r>
            <a:endParaRPr sz="1100" dirty="0"/>
          </a:p>
        </p:txBody>
      </p:sp>
      <p:sp>
        <p:nvSpPr>
          <p:cNvPr id="125" name="Google Shape;125;p17"/>
          <p:cNvSpPr txBox="1"/>
          <p:nvPr/>
        </p:nvSpPr>
        <p:spPr>
          <a:xfrm>
            <a:off x="2616900" y="1112200"/>
            <a:ext cx="3910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Fjalla One"/>
                <a:ea typeface="Fjalla One"/>
                <a:cs typeface="Fjalla One"/>
                <a:sym typeface="Fjalla One"/>
              </a:rPr>
              <a:t>Choosing the Amazon Basin as Our Study Area</a:t>
            </a:r>
            <a:endParaRPr sz="1600">
              <a:solidFill>
                <a:schemeClr val="dk1"/>
              </a:solidFill>
              <a:latin typeface="Fjalla One"/>
              <a:ea typeface="Fjalla One"/>
              <a:cs typeface="Fjalla One"/>
              <a:sym typeface="Fjalla One"/>
            </a:endParaRPr>
          </a:p>
        </p:txBody>
      </p:sp>
      <p:pic>
        <p:nvPicPr>
          <p:cNvPr id="126" name="Google Shape;126;p17"/>
          <p:cNvPicPr preferRelativeResize="0"/>
          <p:nvPr/>
        </p:nvPicPr>
        <p:blipFill>
          <a:blip r:embed="rId3">
            <a:alphaModFix/>
          </a:blip>
          <a:stretch>
            <a:fillRect/>
          </a:stretch>
        </p:blipFill>
        <p:spPr>
          <a:xfrm>
            <a:off x="5885100" y="1713075"/>
            <a:ext cx="2538900" cy="2538900"/>
          </a:xfrm>
          <a:prstGeom prst="round2DiagRect">
            <a:avLst>
              <a:gd name="adj1" fmla="val 16667"/>
              <a:gd name="adj2" fmla="val 0"/>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8"/>
          <p:cNvPicPr preferRelativeResize="0"/>
          <p:nvPr/>
        </p:nvPicPr>
        <p:blipFill>
          <a:blip r:embed="rId3">
            <a:alphaModFix/>
          </a:blip>
          <a:stretch>
            <a:fillRect/>
          </a:stretch>
        </p:blipFill>
        <p:spPr>
          <a:xfrm>
            <a:off x="1558625" y="985850"/>
            <a:ext cx="6026750" cy="3390050"/>
          </a:xfrm>
          <a:prstGeom prst="rect">
            <a:avLst/>
          </a:prstGeom>
          <a:noFill/>
          <a:ln>
            <a:noFill/>
          </a:ln>
        </p:spPr>
      </p:pic>
      <p:sp>
        <p:nvSpPr>
          <p:cNvPr id="132" name="Google Shape;132;p18"/>
          <p:cNvSpPr txBox="1">
            <a:spLocks noGrp="1"/>
          </p:cNvSpPr>
          <p:nvPr>
            <p:ph type="title"/>
          </p:nvPr>
        </p:nvSpPr>
        <p:spPr>
          <a:xfrm>
            <a:off x="720000" y="36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Area - Amazon Basin</a:t>
            </a:r>
            <a:endParaRPr/>
          </a:p>
        </p:txBody>
      </p:sp>
      <p:sp>
        <p:nvSpPr>
          <p:cNvPr id="133" name="Google Shape;133;p18"/>
          <p:cNvSpPr txBox="1"/>
          <p:nvPr/>
        </p:nvSpPr>
        <p:spPr>
          <a:xfrm>
            <a:off x="6771025" y="4420625"/>
            <a:ext cx="197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FFFFFF"/>
                </a:solidFill>
                <a:latin typeface="Oxygen"/>
                <a:ea typeface="Oxygen"/>
                <a:cs typeface="Oxygen"/>
                <a:sym typeface="Oxygen"/>
              </a:rPr>
              <a:t>Source: </a:t>
            </a:r>
            <a:endParaRPr sz="600">
              <a:solidFill>
                <a:srgbClr val="FFFFFF"/>
              </a:solidFill>
              <a:latin typeface="Oxygen"/>
              <a:ea typeface="Oxygen"/>
              <a:cs typeface="Oxygen"/>
              <a:sym typeface="Oxygen"/>
            </a:endParaRPr>
          </a:p>
          <a:p>
            <a:pPr marL="0" lvl="0" indent="0" algn="l" rtl="0">
              <a:spcBef>
                <a:spcPts val="0"/>
              </a:spcBef>
              <a:spcAft>
                <a:spcPts val="0"/>
              </a:spcAft>
              <a:buNone/>
            </a:pPr>
            <a:r>
              <a:rPr lang="en" sz="600" u="sng">
                <a:solidFill>
                  <a:srgbClr val="5EB2F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https://daac.ornl.gov/LBA/guides/CD06_CAMREX.html</a:t>
            </a:r>
            <a:endParaRPr sz="600">
              <a:solidFill>
                <a:srgbClr val="5EB2FC"/>
              </a:solidFill>
              <a:latin typeface="Times New Roman"/>
              <a:ea typeface="Times New Roman"/>
              <a:cs typeface="Times New Roman"/>
              <a:sym typeface="Times New Roman"/>
            </a:endParaRPr>
          </a:p>
          <a:p>
            <a:pPr marL="0" lvl="0" indent="0" algn="l" rtl="0">
              <a:spcBef>
                <a:spcPts val="0"/>
              </a:spcBef>
              <a:spcAft>
                <a:spcPts val="1200"/>
              </a:spcAft>
              <a:buNone/>
            </a:pPr>
            <a:r>
              <a:rPr lang="en" sz="600" u="sng">
                <a:solidFill>
                  <a:srgbClr val="5EB2FC"/>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https://daac.ornl.gov/cgi-bin/dsviewer.pl?ds_id=1086</a:t>
            </a:r>
            <a:endParaRPr sz="600">
              <a:solidFill>
                <a:srgbClr val="5EB2FC"/>
              </a:solidFill>
              <a:latin typeface="Oxygen"/>
              <a:ea typeface="Oxygen"/>
              <a:cs typeface="Oxygen"/>
              <a:sym typeface="Oxyge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ctrTitle" idx="4294967295"/>
          </p:nvPr>
        </p:nvSpPr>
        <p:spPr>
          <a:xfrm>
            <a:off x="879750" y="1934750"/>
            <a:ext cx="7384500" cy="923400"/>
          </a:xfrm>
          <a:prstGeom prst="rect">
            <a:avLst/>
          </a:prstGeom>
        </p:spPr>
        <p:txBody>
          <a:bodyPr spcFirstLastPara="1" wrap="square" lIns="91425" tIns="91425" rIns="91425" bIns="91425" anchor="t" anchorCtr="0">
            <a:spAutoFit/>
          </a:bodyPr>
          <a:lstStyle/>
          <a:p>
            <a:pPr marL="457200" lvl="0" indent="0" algn="ctr" rtl="0">
              <a:spcBef>
                <a:spcPts val="0"/>
              </a:spcBef>
              <a:spcAft>
                <a:spcPts val="0"/>
              </a:spcAft>
              <a:buNone/>
            </a:pPr>
            <a:r>
              <a:rPr lang="en" sz="4800" dirty="0">
                <a:solidFill>
                  <a:schemeClr val="lt2"/>
                </a:solidFill>
              </a:rPr>
              <a:t>3. Stepwise </a:t>
            </a:r>
            <a:r>
              <a:rPr lang="en" sz="4800" dirty="0"/>
              <a:t>Procedure </a:t>
            </a:r>
            <a:endParaRPr sz="4800" dirty="0"/>
          </a:p>
        </p:txBody>
      </p:sp>
      <p:sp>
        <p:nvSpPr>
          <p:cNvPr id="2" name="Google Shape;147;p20">
            <a:extLst>
              <a:ext uri="{FF2B5EF4-FFF2-40B4-BE49-F238E27FC236}">
                <a16:creationId xmlns:a16="http://schemas.microsoft.com/office/drawing/2014/main" id="{07E77DF7-3FFC-18F0-66A4-AD96552236A0}"/>
              </a:ext>
            </a:extLst>
          </p:cNvPr>
          <p:cNvSpPr txBox="1"/>
          <p:nvPr/>
        </p:nvSpPr>
        <p:spPr>
          <a:xfrm>
            <a:off x="598419" y="3134763"/>
            <a:ext cx="7947161" cy="738633"/>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IN" sz="1200" b="1" dirty="0">
                <a:solidFill>
                  <a:schemeClr val="accent6"/>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Project Code</a:t>
            </a:r>
            <a:r>
              <a:rPr lang="en-IN" sz="1200" dirty="0">
                <a:solidFill>
                  <a:srgbClr val="00B0F0"/>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 https://code.earthengine.google.com/349b4b05936a77786f0ebf0b5c839db5?noload=true</a:t>
            </a:r>
            <a:endParaRPr sz="1200" dirty="0">
              <a:solidFill>
                <a:srgbClr val="00B0F0"/>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720000" y="368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Stepwise Procedure</a:t>
            </a:r>
            <a:endParaRPr/>
          </a:p>
        </p:txBody>
      </p:sp>
      <p:sp>
        <p:nvSpPr>
          <p:cNvPr id="144" name="Google Shape;144;p20"/>
          <p:cNvSpPr txBox="1">
            <a:spLocks noGrp="1"/>
          </p:cNvSpPr>
          <p:nvPr>
            <p:ph type="title"/>
          </p:nvPr>
        </p:nvSpPr>
        <p:spPr>
          <a:xfrm>
            <a:off x="541875" y="1047375"/>
            <a:ext cx="4433700" cy="4311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600"/>
              <a:t>Step 1 : Load and Visualize Amazon Region Geometry</a:t>
            </a:r>
            <a:endParaRPr sz="1600"/>
          </a:p>
        </p:txBody>
      </p:sp>
      <p:sp>
        <p:nvSpPr>
          <p:cNvPr id="145" name="Google Shape;145;p20"/>
          <p:cNvSpPr txBox="1"/>
          <p:nvPr/>
        </p:nvSpPr>
        <p:spPr>
          <a:xfrm>
            <a:off x="638100" y="1584725"/>
            <a:ext cx="3933900" cy="1796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800" dirty="0">
                <a:solidFill>
                  <a:srgbClr val="7CA668"/>
                </a:solidFill>
                <a:highlight>
                  <a:srgbClr val="000000"/>
                </a:highlight>
                <a:latin typeface="Courier New"/>
                <a:ea typeface="Courier New"/>
                <a:cs typeface="Courier New"/>
                <a:sym typeface="Courier New"/>
              </a:rPr>
              <a:t>// Load the Amazon region geometry</a:t>
            </a:r>
            <a:endParaRPr sz="800" dirty="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dirty="0">
                <a:solidFill>
                  <a:srgbClr val="569CD6"/>
                </a:solidFill>
                <a:highlight>
                  <a:srgbClr val="000000"/>
                </a:highlight>
                <a:latin typeface="Courier New"/>
                <a:ea typeface="Courier New"/>
                <a:cs typeface="Courier New"/>
                <a:sym typeface="Courier New"/>
              </a:rPr>
              <a:t>var</a:t>
            </a:r>
            <a:r>
              <a:rPr lang="en" sz="800" dirty="0">
                <a:solidFill>
                  <a:srgbClr val="FFFFFF"/>
                </a:solidFill>
                <a:highlight>
                  <a:srgbClr val="000000"/>
                </a:highlight>
                <a:latin typeface="Courier New"/>
                <a:ea typeface="Courier New"/>
                <a:cs typeface="Courier New"/>
                <a:sym typeface="Courier New"/>
              </a:rPr>
              <a:t> </a:t>
            </a:r>
            <a:r>
              <a:rPr lang="en" sz="800" dirty="0">
                <a:solidFill>
                  <a:srgbClr val="9CDCFE"/>
                </a:solidFill>
                <a:highlight>
                  <a:srgbClr val="000000"/>
                </a:highlight>
                <a:latin typeface="Courier New"/>
                <a:ea typeface="Courier New"/>
                <a:cs typeface="Courier New"/>
                <a:sym typeface="Courier New"/>
              </a:rPr>
              <a:t>amazonRegionGeometry</a:t>
            </a:r>
            <a:r>
              <a:rPr lang="en" sz="800" dirty="0">
                <a:solidFill>
                  <a:srgbClr val="FFFFFF"/>
                </a:solidFill>
                <a:highlight>
                  <a:srgbClr val="000000"/>
                </a:highlight>
                <a:latin typeface="Courier New"/>
                <a:ea typeface="Courier New"/>
                <a:cs typeface="Courier New"/>
                <a:sym typeface="Courier New"/>
              </a:rPr>
              <a:t> </a:t>
            </a:r>
            <a:r>
              <a:rPr lang="en" sz="800" dirty="0">
                <a:solidFill>
                  <a:srgbClr val="D4D4D4"/>
                </a:solidFill>
                <a:highlight>
                  <a:srgbClr val="000000"/>
                </a:highlight>
                <a:latin typeface="Courier New"/>
                <a:ea typeface="Courier New"/>
                <a:cs typeface="Courier New"/>
                <a:sym typeface="Courier New"/>
              </a:rPr>
              <a:t>=</a:t>
            </a:r>
            <a:r>
              <a:rPr lang="en" sz="800" dirty="0">
                <a:solidFill>
                  <a:srgbClr val="FFFFFF"/>
                </a:solidFill>
                <a:highlight>
                  <a:srgbClr val="000000"/>
                </a:highlight>
                <a:latin typeface="Courier New"/>
                <a:ea typeface="Courier New"/>
                <a:cs typeface="Courier New"/>
                <a:sym typeface="Courier New"/>
              </a:rPr>
              <a:t> </a:t>
            </a:r>
            <a:r>
              <a:rPr lang="en" sz="800" dirty="0">
                <a:solidFill>
                  <a:srgbClr val="9CDCFE"/>
                </a:solidFill>
                <a:highlight>
                  <a:srgbClr val="000000"/>
                </a:highlight>
                <a:latin typeface="Courier New"/>
                <a:ea typeface="Courier New"/>
                <a:cs typeface="Courier New"/>
                <a:sym typeface="Courier New"/>
              </a:rPr>
              <a:t>ee</a:t>
            </a:r>
            <a:r>
              <a:rPr lang="en" sz="800" dirty="0">
                <a:solidFill>
                  <a:srgbClr val="FFFFFF"/>
                </a:solidFill>
                <a:highlight>
                  <a:srgbClr val="000000"/>
                </a:highlight>
                <a:latin typeface="Courier New"/>
                <a:ea typeface="Courier New"/>
                <a:cs typeface="Courier New"/>
                <a:sym typeface="Courier New"/>
              </a:rPr>
              <a:t>.</a:t>
            </a:r>
            <a:r>
              <a:rPr lang="en" sz="800" dirty="0">
                <a:solidFill>
                  <a:srgbClr val="DCDCAA"/>
                </a:solidFill>
                <a:highlight>
                  <a:srgbClr val="000000"/>
                </a:highlight>
                <a:latin typeface="Courier New"/>
                <a:ea typeface="Courier New"/>
                <a:cs typeface="Courier New"/>
                <a:sym typeface="Courier New"/>
              </a:rPr>
              <a:t>FeatureCollection</a:t>
            </a:r>
            <a:r>
              <a:rPr lang="en" sz="800" dirty="0">
                <a:solidFill>
                  <a:srgbClr val="FFFFFF"/>
                </a:solidFill>
                <a:highlight>
                  <a:srgbClr val="000000"/>
                </a:highlight>
                <a:latin typeface="Courier New"/>
                <a:ea typeface="Courier New"/>
                <a:cs typeface="Courier New"/>
                <a:sym typeface="Courier New"/>
              </a:rPr>
              <a:t>(</a:t>
            </a:r>
            <a:r>
              <a:rPr lang="en" sz="800" dirty="0">
                <a:solidFill>
                  <a:srgbClr val="CE9178"/>
                </a:solidFill>
                <a:highlight>
                  <a:srgbClr val="000000"/>
                </a:highlight>
                <a:latin typeface="Courier New"/>
                <a:ea typeface="Courier New"/>
                <a:cs typeface="Courier New"/>
                <a:sym typeface="Courier New"/>
              </a:rPr>
              <a:t>"projects/ee-sanjeevanilakade25/assets/amazon_basin"</a:t>
            </a:r>
            <a:r>
              <a:rPr lang="en" sz="800" dirty="0">
                <a:solidFill>
                  <a:srgbClr val="FFFFFF"/>
                </a:solidFill>
                <a:highlight>
                  <a:srgbClr val="000000"/>
                </a:highlight>
                <a:latin typeface="Courier New"/>
                <a:ea typeface="Courier New"/>
                <a:cs typeface="Courier New"/>
                <a:sym typeface="Courier New"/>
              </a:rPr>
              <a:t>).</a:t>
            </a:r>
            <a:r>
              <a:rPr lang="en" sz="800" dirty="0">
                <a:solidFill>
                  <a:srgbClr val="DCDCAA"/>
                </a:solidFill>
                <a:highlight>
                  <a:srgbClr val="000000"/>
                </a:highlight>
                <a:latin typeface="Courier New"/>
                <a:ea typeface="Courier New"/>
                <a:cs typeface="Courier New"/>
                <a:sym typeface="Courier New"/>
              </a:rPr>
              <a:t>geometry</a:t>
            </a:r>
            <a:r>
              <a:rPr lang="en" sz="800" dirty="0">
                <a:solidFill>
                  <a:srgbClr val="FFFFFF"/>
                </a:solidFill>
                <a:highlight>
                  <a:srgbClr val="000000"/>
                </a:highlight>
                <a:latin typeface="Courier New"/>
                <a:ea typeface="Courier New"/>
                <a:cs typeface="Courier New"/>
                <a:sym typeface="Courier New"/>
              </a:rPr>
              <a:t>().</a:t>
            </a:r>
            <a:r>
              <a:rPr lang="en" sz="800" dirty="0">
                <a:solidFill>
                  <a:srgbClr val="DCDCAA"/>
                </a:solidFill>
                <a:highlight>
                  <a:srgbClr val="000000"/>
                </a:highlight>
                <a:latin typeface="Courier New"/>
                <a:ea typeface="Courier New"/>
                <a:cs typeface="Courier New"/>
                <a:sym typeface="Courier New"/>
              </a:rPr>
              <a:t>dissolve</a:t>
            </a:r>
            <a:r>
              <a:rPr lang="en" sz="800" dirty="0">
                <a:solidFill>
                  <a:srgbClr val="FFFFFF"/>
                </a:solidFill>
                <a:highlight>
                  <a:srgbClr val="000000"/>
                </a:highlight>
                <a:latin typeface="Courier New"/>
                <a:ea typeface="Courier New"/>
                <a:cs typeface="Courier New"/>
                <a:sym typeface="Courier New"/>
              </a:rPr>
              <a:t>({</a:t>
            </a:r>
            <a:r>
              <a:rPr lang="en" sz="800" dirty="0">
                <a:solidFill>
                  <a:srgbClr val="CE9178"/>
                </a:solidFill>
                <a:highlight>
                  <a:srgbClr val="000000"/>
                </a:highlight>
                <a:latin typeface="Courier New"/>
                <a:ea typeface="Courier New"/>
                <a:cs typeface="Courier New"/>
                <a:sym typeface="Courier New"/>
              </a:rPr>
              <a:t>'maxError'</a:t>
            </a:r>
            <a:r>
              <a:rPr lang="en" sz="800" dirty="0">
                <a:solidFill>
                  <a:srgbClr val="C586C0"/>
                </a:solidFill>
                <a:highlight>
                  <a:srgbClr val="000000"/>
                </a:highlight>
                <a:latin typeface="Courier New"/>
                <a:ea typeface="Courier New"/>
                <a:cs typeface="Courier New"/>
                <a:sym typeface="Courier New"/>
              </a:rPr>
              <a:t>:</a:t>
            </a:r>
            <a:r>
              <a:rPr lang="en" sz="800" dirty="0">
                <a:solidFill>
                  <a:srgbClr val="FFFFFF"/>
                </a:solidFill>
                <a:highlight>
                  <a:srgbClr val="000000"/>
                </a:highlight>
                <a:latin typeface="Courier New"/>
                <a:ea typeface="Courier New"/>
                <a:cs typeface="Courier New"/>
                <a:sym typeface="Courier New"/>
              </a:rPr>
              <a:t> </a:t>
            </a:r>
            <a:r>
              <a:rPr lang="en" sz="800" dirty="0">
                <a:solidFill>
                  <a:srgbClr val="B5CEA8"/>
                </a:solidFill>
                <a:highlight>
                  <a:srgbClr val="000000"/>
                </a:highlight>
                <a:latin typeface="Courier New"/>
                <a:ea typeface="Courier New"/>
                <a:cs typeface="Courier New"/>
                <a:sym typeface="Courier New"/>
              </a:rPr>
              <a:t>1</a:t>
            </a:r>
            <a:r>
              <a:rPr lang="en" sz="800" dirty="0">
                <a:solidFill>
                  <a:srgbClr val="FFFFFF"/>
                </a:solidFill>
                <a:highlight>
                  <a:srgbClr val="000000"/>
                </a:highlight>
                <a:latin typeface="Courier New"/>
                <a:ea typeface="Courier New"/>
                <a:cs typeface="Courier New"/>
                <a:sym typeface="Courier New"/>
              </a:rPr>
              <a:t>});</a:t>
            </a:r>
            <a:endParaRPr sz="800" dirty="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dirty="0">
                <a:solidFill>
                  <a:srgbClr val="DCDCAA"/>
                </a:solidFill>
                <a:highlight>
                  <a:srgbClr val="000000"/>
                </a:highlight>
                <a:latin typeface="Courier New"/>
                <a:ea typeface="Courier New"/>
                <a:cs typeface="Courier New"/>
                <a:sym typeface="Courier New"/>
              </a:rPr>
              <a:t>print</a:t>
            </a:r>
            <a:r>
              <a:rPr lang="en" sz="800" dirty="0">
                <a:solidFill>
                  <a:srgbClr val="FFFFFF"/>
                </a:solidFill>
                <a:highlight>
                  <a:srgbClr val="000000"/>
                </a:highlight>
                <a:latin typeface="Courier New"/>
                <a:ea typeface="Courier New"/>
                <a:cs typeface="Courier New"/>
                <a:sym typeface="Courier New"/>
              </a:rPr>
              <a:t>(</a:t>
            </a:r>
            <a:r>
              <a:rPr lang="en" sz="800" dirty="0">
                <a:solidFill>
                  <a:srgbClr val="CE9178"/>
                </a:solidFill>
                <a:highlight>
                  <a:srgbClr val="000000"/>
                </a:highlight>
                <a:latin typeface="Courier New"/>
                <a:ea typeface="Courier New"/>
                <a:cs typeface="Courier New"/>
                <a:sym typeface="Courier New"/>
              </a:rPr>
              <a:t>'Amazon Region Geometry:'</a:t>
            </a:r>
            <a:r>
              <a:rPr lang="en" sz="800" dirty="0">
                <a:solidFill>
                  <a:srgbClr val="FFFFFF"/>
                </a:solidFill>
                <a:highlight>
                  <a:srgbClr val="000000"/>
                </a:highlight>
                <a:latin typeface="Courier New"/>
                <a:ea typeface="Courier New"/>
                <a:cs typeface="Courier New"/>
                <a:sym typeface="Courier New"/>
              </a:rPr>
              <a:t>, amazonRegionGeometry);</a:t>
            </a:r>
            <a:endParaRPr sz="800" dirty="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800" dirty="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dirty="0">
                <a:solidFill>
                  <a:srgbClr val="7CA668"/>
                </a:solidFill>
                <a:highlight>
                  <a:srgbClr val="000000"/>
                </a:highlight>
                <a:latin typeface="Courier New"/>
                <a:ea typeface="Courier New"/>
                <a:cs typeface="Courier New"/>
                <a:sym typeface="Courier New"/>
              </a:rPr>
              <a:t>// Add the Amazon region geometry to the map for visualization</a:t>
            </a:r>
            <a:endParaRPr sz="800" dirty="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dirty="0">
                <a:solidFill>
                  <a:srgbClr val="9CDCFE"/>
                </a:solidFill>
                <a:highlight>
                  <a:srgbClr val="000000"/>
                </a:highlight>
                <a:latin typeface="Courier New"/>
                <a:ea typeface="Courier New"/>
                <a:cs typeface="Courier New"/>
                <a:sym typeface="Courier New"/>
              </a:rPr>
              <a:t>Map</a:t>
            </a:r>
            <a:r>
              <a:rPr lang="en" sz="800" dirty="0">
                <a:solidFill>
                  <a:srgbClr val="FFFFFF"/>
                </a:solidFill>
                <a:highlight>
                  <a:srgbClr val="000000"/>
                </a:highlight>
                <a:latin typeface="Courier New"/>
                <a:ea typeface="Courier New"/>
                <a:cs typeface="Courier New"/>
                <a:sym typeface="Courier New"/>
              </a:rPr>
              <a:t>.</a:t>
            </a:r>
            <a:r>
              <a:rPr lang="en" sz="800" dirty="0">
                <a:solidFill>
                  <a:srgbClr val="DCDCAA"/>
                </a:solidFill>
                <a:highlight>
                  <a:srgbClr val="000000"/>
                </a:highlight>
                <a:latin typeface="Courier New"/>
                <a:ea typeface="Courier New"/>
                <a:cs typeface="Courier New"/>
                <a:sym typeface="Courier New"/>
              </a:rPr>
              <a:t>addLayer</a:t>
            </a:r>
            <a:r>
              <a:rPr lang="en" sz="800" dirty="0">
                <a:solidFill>
                  <a:srgbClr val="FFFFFF"/>
                </a:solidFill>
                <a:highlight>
                  <a:srgbClr val="000000"/>
                </a:highlight>
                <a:latin typeface="Courier New"/>
                <a:ea typeface="Courier New"/>
                <a:cs typeface="Courier New"/>
                <a:sym typeface="Courier New"/>
              </a:rPr>
              <a:t>(amazonRegionGeometry, {color</a:t>
            </a:r>
            <a:r>
              <a:rPr lang="en" sz="800" dirty="0">
                <a:solidFill>
                  <a:srgbClr val="C586C0"/>
                </a:solidFill>
                <a:highlight>
                  <a:srgbClr val="000000"/>
                </a:highlight>
                <a:latin typeface="Courier New"/>
                <a:ea typeface="Courier New"/>
                <a:cs typeface="Courier New"/>
                <a:sym typeface="Courier New"/>
              </a:rPr>
              <a:t>:</a:t>
            </a:r>
            <a:r>
              <a:rPr lang="en" sz="800" dirty="0">
                <a:solidFill>
                  <a:srgbClr val="FFFFFF"/>
                </a:solidFill>
                <a:highlight>
                  <a:srgbClr val="000000"/>
                </a:highlight>
                <a:latin typeface="Courier New"/>
                <a:ea typeface="Courier New"/>
                <a:cs typeface="Courier New"/>
                <a:sym typeface="Courier New"/>
              </a:rPr>
              <a:t> </a:t>
            </a:r>
            <a:r>
              <a:rPr lang="en" sz="800" dirty="0">
                <a:solidFill>
                  <a:srgbClr val="CE9178"/>
                </a:solidFill>
                <a:highlight>
                  <a:srgbClr val="000000"/>
                </a:highlight>
                <a:latin typeface="Courier New"/>
                <a:ea typeface="Courier New"/>
                <a:cs typeface="Courier New"/>
                <a:sym typeface="Courier New"/>
              </a:rPr>
              <a:t>'blue'</a:t>
            </a:r>
            <a:r>
              <a:rPr lang="en" sz="800" dirty="0">
                <a:solidFill>
                  <a:srgbClr val="FFFFFF"/>
                </a:solidFill>
                <a:highlight>
                  <a:srgbClr val="000000"/>
                </a:highlight>
                <a:latin typeface="Courier New"/>
                <a:ea typeface="Courier New"/>
                <a:cs typeface="Courier New"/>
                <a:sym typeface="Courier New"/>
              </a:rPr>
              <a:t> }, </a:t>
            </a:r>
            <a:r>
              <a:rPr lang="en" sz="800" dirty="0">
                <a:solidFill>
                  <a:srgbClr val="CE9178"/>
                </a:solidFill>
                <a:highlight>
                  <a:srgbClr val="000000"/>
                </a:highlight>
                <a:latin typeface="Courier New"/>
                <a:ea typeface="Courier New"/>
                <a:cs typeface="Courier New"/>
                <a:sym typeface="Courier New"/>
              </a:rPr>
              <a:t>'Amazon Rainforest Geometry'</a:t>
            </a:r>
            <a:r>
              <a:rPr lang="en" sz="800" dirty="0">
                <a:solidFill>
                  <a:srgbClr val="FFFFFF"/>
                </a:solidFill>
                <a:highlight>
                  <a:srgbClr val="000000"/>
                </a:highlight>
                <a:latin typeface="Courier New"/>
                <a:ea typeface="Courier New"/>
                <a:cs typeface="Courier New"/>
                <a:sym typeface="Courier New"/>
              </a:rPr>
              <a:t>, </a:t>
            </a:r>
            <a:r>
              <a:rPr lang="en" sz="800" dirty="0">
                <a:solidFill>
                  <a:srgbClr val="569CD6"/>
                </a:solidFill>
                <a:highlight>
                  <a:srgbClr val="000000"/>
                </a:highlight>
                <a:latin typeface="Courier New"/>
                <a:ea typeface="Courier New"/>
                <a:cs typeface="Courier New"/>
                <a:sym typeface="Courier New"/>
              </a:rPr>
              <a:t>true</a:t>
            </a:r>
            <a:r>
              <a:rPr lang="en" sz="800" dirty="0">
                <a:solidFill>
                  <a:srgbClr val="FFFFFF"/>
                </a:solidFill>
                <a:highlight>
                  <a:srgbClr val="000000"/>
                </a:highlight>
                <a:latin typeface="Courier New"/>
                <a:ea typeface="Courier New"/>
                <a:cs typeface="Courier New"/>
                <a:sym typeface="Courier New"/>
              </a:rPr>
              <a:t>, </a:t>
            </a:r>
            <a:r>
              <a:rPr lang="en" sz="800" dirty="0">
                <a:solidFill>
                  <a:srgbClr val="B5CEA8"/>
                </a:solidFill>
                <a:highlight>
                  <a:srgbClr val="000000"/>
                </a:highlight>
                <a:latin typeface="Courier New"/>
                <a:ea typeface="Courier New"/>
                <a:cs typeface="Courier New"/>
                <a:sym typeface="Courier New"/>
              </a:rPr>
              <a:t>0.5</a:t>
            </a:r>
            <a:r>
              <a:rPr lang="en" sz="800" dirty="0">
                <a:solidFill>
                  <a:srgbClr val="FFFFFF"/>
                </a:solidFill>
                <a:highlight>
                  <a:srgbClr val="000000"/>
                </a:highlight>
                <a:latin typeface="Courier New"/>
                <a:ea typeface="Courier New"/>
                <a:cs typeface="Courier New"/>
                <a:sym typeface="Courier New"/>
              </a:rPr>
              <a:t>);</a:t>
            </a:r>
            <a:endParaRPr sz="800" dirty="0">
              <a:solidFill>
                <a:srgbClr val="FFFFFF"/>
              </a:solidFill>
              <a:highlight>
                <a:srgbClr val="000000"/>
              </a:highlight>
              <a:latin typeface="Courier New"/>
              <a:ea typeface="Courier New"/>
              <a:cs typeface="Courier New"/>
              <a:sym typeface="Courier New"/>
            </a:endParaRPr>
          </a:p>
        </p:txBody>
      </p:sp>
      <p:sp>
        <p:nvSpPr>
          <p:cNvPr id="146" name="Google Shape;146;p20"/>
          <p:cNvSpPr txBox="1"/>
          <p:nvPr/>
        </p:nvSpPr>
        <p:spPr>
          <a:xfrm>
            <a:off x="720000" y="3480475"/>
            <a:ext cx="3933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This part loads the geometry of the Amazon Basin, specifically a shapefile stored in Earth Engine Assets. The ‘dissolve’ function is used to merge the geometries into a single polygon. The geometry is then added to the map for visualization.</a:t>
            </a:r>
            <a:endParaRPr sz="1000">
              <a:solidFill>
                <a:srgbClr val="FFFFFF"/>
              </a:solidFill>
              <a:latin typeface="Courier New"/>
              <a:ea typeface="Courier New"/>
              <a:cs typeface="Courier New"/>
              <a:sym typeface="Courier New"/>
            </a:endParaRPr>
          </a:p>
        </p:txBody>
      </p:sp>
      <p:sp>
        <p:nvSpPr>
          <p:cNvPr id="147" name="Google Shape;147;p20"/>
          <p:cNvSpPr txBox="1"/>
          <p:nvPr/>
        </p:nvSpPr>
        <p:spPr>
          <a:xfrm>
            <a:off x="4711300" y="3665025"/>
            <a:ext cx="3933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FFFFFF"/>
                </a:solidFill>
                <a:latin typeface="Courier New"/>
                <a:ea typeface="Courier New"/>
                <a:cs typeface="Courier New"/>
                <a:sym typeface="Courier New"/>
              </a:rPr>
              <a:t>This script loads and clips the Hansen Global Forest Change dataset, selects the 'lossyear' band, prints information about the image, and centers the map on the Amazon region for visualization</a:t>
            </a:r>
            <a:endParaRPr sz="1000" dirty="0">
              <a:solidFill>
                <a:srgbClr val="FFFFFF"/>
              </a:solidFill>
              <a:latin typeface="Courier New"/>
              <a:ea typeface="Courier New"/>
              <a:cs typeface="Courier New"/>
              <a:sym typeface="Courier New"/>
            </a:endParaRPr>
          </a:p>
        </p:txBody>
      </p:sp>
      <p:sp>
        <p:nvSpPr>
          <p:cNvPr id="148" name="Google Shape;148;p20"/>
          <p:cNvSpPr txBox="1"/>
          <p:nvPr/>
        </p:nvSpPr>
        <p:spPr>
          <a:xfrm>
            <a:off x="4653900" y="1514850"/>
            <a:ext cx="3933900" cy="211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800">
                <a:solidFill>
                  <a:srgbClr val="7CA668"/>
                </a:solidFill>
                <a:highlight>
                  <a:srgbClr val="000000"/>
                </a:highlight>
                <a:latin typeface="Courier New"/>
                <a:ea typeface="Courier New"/>
                <a:cs typeface="Courier New"/>
                <a:sym typeface="Courier New"/>
              </a:rPr>
              <a:t>// Load the Hansen Global Forest Change dataset</a:t>
            </a:r>
            <a:endParaRPr sz="8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569CD6"/>
                </a:solidFill>
                <a:highlight>
                  <a:srgbClr val="000000"/>
                </a:highlight>
                <a:latin typeface="Courier New"/>
                <a:ea typeface="Courier New"/>
                <a:cs typeface="Courier New"/>
                <a:sym typeface="Courier New"/>
              </a:rPr>
              <a:t>var</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forestChangeImage</a:t>
            </a:r>
            <a:r>
              <a:rPr lang="en" sz="800">
                <a:solidFill>
                  <a:srgbClr val="FFFFFF"/>
                </a:solidFill>
                <a:highlight>
                  <a:srgbClr val="000000"/>
                </a:highlight>
                <a:latin typeface="Courier New"/>
                <a:ea typeface="Courier New"/>
                <a:cs typeface="Courier New"/>
                <a:sym typeface="Courier New"/>
              </a:rPr>
              <a:t> </a:t>
            </a:r>
            <a:r>
              <a:rPr lang="en" sz="800">
                <a:solidFill>
                  <a:srgbClr val="D4D4D4"/>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9CDCFE"/>
                </a:solidFill>
                <a:highlight>
                  <a:srgbClr val="000000"/>
                </a:highlight>
                <a:latin typeface="Courier New"/>
                <a:ea typeface="Courier New"/>
                <a:cs typeface="Courier New"/>
                <a:sym typeface="Courier New"/>
              </a:rPr>
              <a:t>ee</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Image</a:t>
            </a:r>
            <a:r>
              <a:rPr lang="en" sz="800">
                <a:solidFill>
                  <a:srgbClr val="FFFFFF"/>
                </a:solidFill>
                <a:highlight>
                  <a:srgbClr val="000000"/>
                </a:highlight>
                <a:latin typeface="Courier New"/>
                <a:ea typeface="Courier New"/>
                <a:cs typeface="Courier New"/>
                <a:sym typeface="Courier New"/>
              </a:rPr>
              <a:t>(</a:t>
            </a:r>
            <a:r>
              <a:rPr lang="en" sz="800">
                <a:solidFill>
                  <a:srgbClr val="CE9178"/>
                </a:solidFill>
                <a:highlight>
                  <a:srgbClr val="000000"/>
                </a:highlight>
                <a:latin typeface="Courier New"/>
                <a:ea typeface="Courier New"/>
                <a:cs typeface="Courier New"/>
                <a:sym typeface="Courier New"/>
              </a:rPr>
              <a:t>"UMD/hansen/global_forest_change_2022_v1_10"</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select</a:t>
            </a:r>
            <a:r>
              <a:rPr lang="en" sz="800">
                <a:solidFill>
                  <a:srgbClr val="FFFFFF"/>
                </a:solidFill>
                <a:highlight>
                  <a:srgbClr val="000000"/>
                </a:highlight>
                <a:latin typeface="Courier New"/>
                <a:ea typeface="Courier New"/>
                <a:cs typeface="Courier New"/>
                <a:sym typeface="Courier New"/>
              </a:rPr>
              <a:t>([</a:t>
            </a:r>
            <a:r>
              <a:rPr lang="en" sz="800">
                <a:solidFill>
                  <a:srgbClr val="CE9178"/>
                </a:solidFill>
                <a:highlight>
                  <a:srgbClr val="000000"/>
                </a:highlight>
                <a:latin typeface="Courier New"/>
                <a:ea typeface="Courier New"/>
                <a:cs typeface="Courier New"/>
                <a:sym typeface="Courier New"/>
              </a:rPr>
              <a:t>'lossyear'</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clip</a:t>
            </a:r>
            <a:r>
              <a:rPr lang="en" sz="800">
                <a:solidFill>
                  <a:srgbClr val="FFFFFF"/>
                </a:solidFill>
                <a:highlight>
                  <a:srgbClr val="000000"/>
                </a:highlight>
                <a:latin typeface="Courier New"/>
                <a:ea typeface="Courier New"/>
                <a:cs typeface="Courier New"/>
                <a:sym typeface="Courier New"/>
              </a:rPr>
              <a:t>(amazonRegionGeometry);</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DCDCAA"/>
                </a:solidFill>
                <a:highlight>
                  <a:srgbClr val="000000"/>
                </a:highlight>
                <a:latin typeface="Courier New"/>
                <a:ea typeface="Courier New"/>
                <a:cs typeface="Courier New"/>
                <a:sym typeface="Courier New"/>
              </a:rPr>
              <a:t>print</a:t>
            </a:r>
            <a:r>
              <a:rPr lang="en" sz="800">
                <a:solidFill>
                  <a:srgbClr val="FFFFFF"/>
                </a:solidFill>
                <a:highlight>
                  <a:srgbClr val="000000"/>
                </a:highlight>
                <a:latin typeface="Courier New"/>
                <a:ea typeface="Courier New"/>
                <a:cs typeface="Courier New"/>
                <a:sym typeface="Courier New"/>
              </a:rPr>
              <a:t>(</a:t>
            </a:r>
            <a:r>
              <a:rPr lang="en" sz="800">
                <a:solidFill>
                  <a:srgbClr val="CE9178"/>
                </a:solidFill>
                <a:highlight>
                  <a:srgbClr val="000000"/>
                </a:highlight>
                <a:latin typeface="Courier New"/>
                <a:ea typeface="Courier New"/>
                <a:cs typeface="Courier New"/>
                <a:sym typeface="Courier New"/>
              </a:rPr>
              <a:t>'Forest Change Image:'</a:t>
            </a:r>
            <a:r>
              <a:rPr lang="en" sz="800">
                <a:solidFill>
                  <a:srgbClr val="FFFFFF"/>
                </a:solidFill>
                <a:highlight>
                  <a:srgbClr val="000000"/>
                </a:highlight>
                <a:latin typeface="Courier New"/>
                <a:ea typeface="Courier New"/>
                <a:cs typeface="Courier New"/>
                <a:sym typeface="Courier New"/>
              </a:rPr>
              <a:t>, forestChangeImage);</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7CA668"/>
                </a:solidFill>
                <a:highlight>
                  <a:srgbClr val="000000"/>
                </a:highlight>
                <a:latin typeface="Courier New"/>
                <a:ea typeface="Courier New"/>
                <a:cs typeface="Courier New"/>
                <a:sym typeface="Courier New"/>
              </a:rPr>
              <a:t>// Center the map on the region of interest</a:t>
            </a:r>
            <a:endParaRPr sz="8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9CDCFE"/>
                </a:solidFill>
                <a:highlight>
                  <a:srgbClr val="000000"/>
                </a:highlight>
                <a:latin typeface="Courier New"/>
                <a:ea typeface="Courier New"/>
                <a:cs typeface="Courier New"/>
                <a:sym typeface="Courier New"/>
              </a:rPr>
              <a:t>Map</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centerObject</a:t>
            </a:r>
            <a:r>
              <a:rPr lang="en" sz="800">
                <a:solidFill>
                  <a:srgbClr val="FFFFFF"/>
                </a:solidFill>
                <a:highlight>
                  <a:srgbClr val="000000"/>
                </a:highlight>
                <a:latin typeface="Courier New"/>
                <a:ea typeface="Courier New"/>
                <a:cs typeface="Courier New"/>
                <a:sym typeface="Courier New"/>
              </a:rPr>
              <a:t>(amazonRegionGeometry, </a:t>
            </a:r>
            <a:r>
              <a:rPr lang="en" sz="800">
                <a:solidFill>
                  <a:srgbClr val="B5CEA8"/>
                </a:solidFill>
                <a:highlight>
                  <a:srgbClr val="000000"/>
                </a:highlight>
                <a:latin typeface="Courier New"/>
                <a:ea typeface="Courier New"/>
                <a:cs typeface="Courier New"/>
                <a:sym typeface="Courier New"/>
              </a:rPr>
              <a:t>4</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7CA668"/>
                </a:solidFill>
                <a:highlight>
                  <a:srgbClr val="000000"/>
                </a:highlight>
                <a:latin typeface="Courier New"/>
                <a:ea typeface="Courier New"/>
                <a:cs typeface="Courier New"/>
                <a:sym typeface="Courier New"/>
              </a:rPr>
              <a:t>// Display the forest loss image on the map</a:t>
            </a:r>
            <a:endParaRPr sz="800">
              <a:solidFill>
                <a:srgbClr val="7CA668"/>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800">
                <a:solidFill>
                  <a:srgbClr val="9CDCFE"/>
                </a:solidFill>
                <a:highlight>
                  <a:srgbClr val="000000"/>
                </a:highlight>
                <a:latin typeface="Courier New"/>
                <a:ea typeface="Courier New"/>
                <a:cs typeface="Courier New"/>
                <a:sym typeface="Courier New"/>
              </a:rPr>
              <a:t>Map</a:t>
            </a:r>
            <a:r>
              <a:rPr lang="en" sz="800">
                <a:solidFill>
                  <a:srgbClr val="FFFFFF"/>
                </a:solidFill>
                <a:highlight>
                  <a:srgbClr val="000000"/>
                </a:highlight>
                <a:latin typeface="Courier New"/>
                <a:ea typeface="Courier New"/>
                <a:cs typeface="Courier New"/>
                <a:sym typeface="Courier New"/>
              </a:rPr>
              <a:t>.</a:t>
            </a:r>
            <a:r>
              <a:rPr lang="en" sz="800">
                <a:solidFill>
                  <a:srgbClr val="DCDCAA"/>
                </a:solidFill>
                <a:highlight>
                  <a:srgbClr val="000000"/>
                </a:highlight>
                <a:latin typeface="Courier New"/>
                <a:ea typeface="Courier New"/>
                <a:cs typeface="Courier New"/>
                <a:sym typeface="Courier New"/>
              </a:rPr>
              <a:t>addLayer</a:t>
            </a:r>
            <a:r>
              <a:rPr lang="en" sz="800">
                <a:solidFill>
                  <a:srgbClr val="FFFFFF"/>
                </a:solidFill>
                <a:highlight>
                  <a:srgbClr val="000000"/>
                </a:highlight>
                <a:latin typeface="Courier New"/>
                <a:ea typeface="Courier New"/>
                <a:cs typeface="Courier New"/>
                <a:sym typeface="Courier New"/>
              </a:rPr>
              <a:t>(forestChangeImage, {bands</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CE9178"/>
                </a:solidFill>
                <a:highlight>
                  <a:srgbClr val="000000"/>
                </a:highlight>
                <a:latin typeface="Courier New"/>
                <a:ea typeface="Courier New"/>
                <a:cs typeface="Courier New"/>
                <a:sym typeface="Courier New"/>
              </a:rPr>
              <a:t>'lossyear'</a:t>
            </a:r>
            <a:r>
              <a:rPr lang="en" sz="800">
                <a:solidFill>
                  <a:srgbClr val="FFFFFF"/>
                </a:solidFill>
                <a:highlight>
                  <a:srgbClr val="000000"/>
                </a:highlight>
                <a:latin typeface="Courier New"/>
                <a:ea typeface="Courier New"/>
                <a:cs typeface="Courier New"/>
                <a:sym typeface="Courier New"/>
              </a:rPr>
              <a:t>], palette</a:t>
            </a:r>
            <a:r>
              <a:rPr lang="en" sz="800">
                <a:solidFill>
                  <a:srgbClr val="C586C0"/>
                </a:solidFill>
                <a:highlight>
                  <a:srgbClr val="000000"/>
                </a:highlight>
                <a:latin typeface="Courier New"/>
                <a:ea typeface="Courier New"/>
                <a:cs typeface="Courier New"/>
                <a:sym typeface="Courier New"/>
              </a:rPr>
              <a:t>:</a:t>
            </a:r>
            <a:r>
              <a:rPr lang="en" sz="800">
                <a:solidFill>
                  <a:srgbClr val="FFFFFF"/>
                </a:solidFill>
                <a:highlight>
                  <a:srgbClr val="000000"/>
                </a:highlight>
                <a:latin typeface="Courier New"/>
                <a:ea typeface="Courier New"/>
                <a:cs typeface="Courier New"/>
                <a:sym typeface="Courier New"/>
              </a:rPr>
              <a:t> [</a:t>
            </a:r>
            <a:r>
              <a:rPr lang="en" sz="800">
                <a:solidFill>
                  <a:srgbClr val="CE9178"/>
                </a:solidFill>
                <a:highlight>
                  <a:srgbClr val="000000"/>
                </a:highlight>
                <a:latin typeface="Courier New"/>
                <a:ea typeface="Courier New"/>
                <a:cs typeface="Courier New"/>
                <a:sym typeface="Courier New"/>
              </a:rPr>
              <a:t>'FF0000'</a:t>
            </a:r>
            <a:r>
              <a:rPr lang="en" sz="800">
                <a:solidFill>
                  <a:srgbClr val="FFFFFF"/>
                </a:solidFill>
                <a:highlight>
                  <a:srgbClr val="000000"/>
                </a:highlight>
                <a:latin typeface="Courier New"/>
                <a:ea typeface="Courier New"/>
                <a:cs typeface="Courier New"/>
                <a:sym typeface="Courier New"/>
              </a:rPr>
              <a:t>]}, </a:t>
            </a:r>
            <a:r>
              <a:rPr lang="en" sz="800">
                <a:solidFill>
                  <a:srgbClr val="CE9178"/>
                </a:solidFill>
                <a:highlight>
                  <a:srgbClr val="000000"/>
                </a:highlight>
                <a:latin typeface="Courier New"/>
                <a:ea typeface="Courier New"/>
                <a:cs typeface="Courier New"/>
                <a:sym typeface="Courier New"/>
              </a:rPr>
              <a:t>'Forest Loss'</a:t>
            </a:r>
            <a:r>
              <a:rPr lang="en" sz="800">
                <a:solidFill>
                  <a:srgbClr val="FFFFFF"/>
                </a:solidFill>
                <a:highlight>
                  <a:srgbClr val="000000"/>
                </a:highlight>
                <a:latin typeface="Courier New"/>
                <a:ea typeface="Courier New"/>
                <a:cs typeface="Courier New"/>
                <a:sym typeface="Courier New"/>
              </a:rPr>
              <a:t>);</a:t>
            </a:r>
            <a:endParaRPr sz="800">
              <a:solidFill>
                <a:srgbClr val="FFFFFF"/>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800">
              <a:solidFill>
                <a:srgbClr val="FFFFFF"/>
              </a:solidFill>
              <a:highlight>
                <a:srgbClr val="000000"/>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p:nvPr/>
        </p:nvSpPr>
        <p:spPr>
          <a:xfrm>
            <a:off x="748075" y="370825"/>
            <a:ext cx="393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F"/>
                </a:solidFill>
                <a:latin typeface="Courier New"/>
                <a:ea typeface="Courier New"/>
                <a:cs typeface="Courier New"/>
                <a:sym typeface="Courier New"/>
              </a:rPr>
              <a:t>Output:</a:t>
            </a:r>
            <a:endParaRPr sz="1000">
              <a:solidFill>
                <a:srgbClr val="FFFFFF"/>
              </a:solidFill>
              <a:latin typeface="Courier New"/>
              <a:ea typeface="Courier New"/>
              <a:cs typeface="Courier New"/>
              <a:sym typeface="Courier New"/>
            </a:endParaRPr>
          </a:p>
        </p:txBody>
      </p:sp>
      <p:pic>
        <p:nvPicPr>
          <p:cNvPr id="154" name="Google Shape;154;p21"/>
          <p:cNvPicPr preferRelativeResize="0"/>
          <p:nvPr/>
        </p:nvPicPr>
        <p:blipFill>
          <a:blip r:embed="rId3">
            <a:alphaModFix/>
          </a:blip>
          <a:stretch>
            <a:fillRect/>
          </a:stretch>
        </p:blipFill>
        <p:spPr>
          <a:xfrm>
            <a:off x="753863" y="420525"/>
            <a:ext cx="7636274" cy="4302449"/>
          </a:xfrm>
          <a:prstGeom prst="rect">
            <a:avLst/>
          </a:prstGeom>
          <a:noFill/>
          <a:ln>
            <a:noFill/>
          </a:ln>
        </p:spPr>
      </p:pic>
    </p:spTree>
  </p:cSld>
  <p:clrMapOvr>
    <a:masterClrMapping/>
  </p:clrMapOvr>
</p:sld>
</file>

<file path=ppt/theme/theme1.xml><?xml version="1.0" encoding="utf-8"?>
<a:theme xmlns:a="http://schemas.openxmlformats.org/drawingml/2006/main" name="Amazon Rainforest Deforestation Awareness Infographics by Slidesgo">
  <a:themeElements>
    <a:clrScheme name="Simple Light">
      <a:dk1>
        <a:srgbClr val="7AB6AC"/>
      </a:dk1>
      <a:lt1>
        <a:srgbClr val="004840"/>
      </a:lt1>
      <a:dk2>
        <a:srgbClr val="AFB672"/>
      </a:dk2>
      <a:lt2>
        <a:srgbClr val="FFEFD3"/>
      </a:lt2>
      <a:accent1>
        <a:srgbClr val="FFDB48"/>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1779</Words>
  <Application>Microsoft Office PowerPoint</Application>
  <PresentationFormat>On-screen Show (16:9)</PresentationFormat>
  <Paragraphs>199</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Bebas Neue</vt:lpstr>
      <vt:lpstr>Fjalla One</vt:lpstr>
      <vt:lpstr>Oxygen</vt:lpstr>
      <vt:lpstr>Roboto Condensed Light</vt:lpstr>
      <vt:lpstr>Arial</vt:lpstr>
      <vt:lpstr>Nunito Light</vt:lpstr>
      <vt:lpstr>Courier New</vt:lpstr>
      <vt:lpstr>Anaheim</vt:lpstr>
      <vt:lpstr>Times New Roman</vt:lpstr>
      <vt:lpstr>Amazon Rainforest Deforestation Awareness Infographics by Slidesgo</vt:lpstr>
      <vt:lpstr>Amazon Deforestation Time Series Analysis</vt:lpstr>
      <vt:lpstr>Introduction</vt:lpstr>
      <vt:lpstr>Introduction and Objective</vt:lpstr>
      <vt:lpstr>2. About Amazon Rainforest </vt:lpstr>
      <vt:lpstr>About Amazon Rainforest </vt:lpstr>
      <vt:lpstr>Study Area - Amazon Basin</vt:lpstr>
      <vt:lpstr>3. Stepwise Procedure </vt:lpstr>
      <vt:lpstr>Stepwise Procedure</vt:lpstr>
      <vt:lpstr>PowerPoint Presentation</vt:lpstr>
      <vt:lpstr>PowerPoint Presentation</vt:lpstr>
      <vt:lpstr>Stepwise Procedure</vt:lpstr>
      <vt:lpstr>PowerPoint Presentation</vt:lpstr>
      <vt:lpstr>Stepwise Procedure</vt:lpstr>
      <vt:lpstr>PowerPoint Presentation</vt:lpstr>
      <vt:lpstr>Stepwise Procedure</vt:lpstr>
      <vt:lpstr>PowerPoint Presentation</vt:lpstr>
      <vt:lpstr>Stepwise Procedure</vt:lpstr>
      <vt:lpstr>PowerPoint Presentation</vt:lpstr>
      <vt:lpstr>4. Amazon Deforestation Time Series Analysis</vt:lpstr>
      <vt:lpstr>Deforestation Over the Years</vt:lpstr>
      <vt:lpstr>Deforestation Rate Chart</vt:lpstr>
      <vt:lpstr>Cumulative Deforestation Chart</vt:lpstr>
      <vt:lpstr>New ideas to extend the work</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Deforestation Time Series Analysis</dc:title>
  <cp:lastModifiedBy>Sanjeevani Lakade</cp:lastModifiedBy>
  <cp:revision>2</cp:revision>
  <dcterms:modified xsi:type="dcterms:W3CDTF">2023-12-25T05:16:42Z</dcterms:modified>
</cp:coreProperties>
</file>